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370" r:id="rId3"/>
    <p:sldId id="392" r:id="rId4"/>
    <p:sldId id="397" r:id="rId5"/>
    <p:sldId id="399" r:id="rId6"/>
    <p:sldId id="396" r:id="rId7"/>
    <p:sldId id="403" r:id="rId8"/>
    <p:sldId id="393" r:id="rId9"/>
    <p:sldId id="401" r:id="rId10"/>
    <p:sldId id="400" r:id="rId11"/>
    <p:sldId id="402" r:id="rId12"/>
    <p:sldId id="449" r:id="rId13"/>
    <p:sldId id="448" r:id="rId14"/>
    <p:sldId id="352" r:id="rId15"/>
    <p:sldId id="353" r:id="rId16"/>
    <p:sldId id="357" r:id="rId17"/>
    <p:sldId id="276" r:id="rId18"/>
    <p:sldId id="384" r:id="rId19"/>
    <p:sldId id="407" r:id="rId20"/>
    <p:sldId id="440" r:id="rId21"/>
    <p:sldId id="378" r:id="rId22"/>
    <p:sldId id="404" r:id="rId23"/>
    <p:sldId id="441" r:id="rId24"/>
    <p:sldId id="409" r:id="rId25"/>
    <p:sldId id="410" r:id="rId26"/>
    <p:sldId id="446" r:id="rId27"/>
    <p:sldId id="405" r:id="rId28"/>
    <p:sldId id="406" r:id="rId29"/>
    <p:sldId id="411" r:id="rId30"/>
    <p:sldId id="412" r:id="rId31"/>
    <p:sldId id="413" r:id="rId32"/>
    <p:sldId id="414" r:id="rId33"/>
    <p:sldId id="447" r:id="rId34"/>
    <p:sldId id="415" r:id="rId35"/>
    <p:sldId id="420" r:id="rId36"/>
    <p:sldId id="421" r:id="rId37"/>
    <p:sldId id="423" r:id="rId38"/>
    <p:sldId id="425" r:id="rId39"/>
    <p:sldId id="283" r:id="rId40"/>
    <p:sldId id="386" r:id="rId41"/>
    <p:sldId id="434" r:id="rId42"/>
    <p:sldId id="435" r:id="rId43"/>
    <p:sldId id="436" r:id="rId44"/>
    <p:sldId id="438" r:id="rId45"/>
    <p:sldId id="450" r:id="rId46"/>
    <p:sldId id="379" r:id="rId47"/>
    <p:sldId id="443" r:id="rId48"/>
    <p:sldId id="426" r:id="rId49"/>
    <p:sldId id="427" r:id="rId50"/>
    <p:sldId id="429" r:id="rId51"/>
    <p:sldId id="430" r:id="rId52"/>
    <p:sldId id="428" r:id="rId53"/>
    <p:sldId id="431" r:id="rId54"/>
    <p:sldId id="432" r:id="rId55"/>
    <p:sldId id="44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22"/>
    <p:restoredTop sz="88146"/>
  </p:normalViewPr>
  <p:slideViewPr>
    <p:cSldViewPr snapToGrid="0" snapToObjects="1">
      <p:cViewPr varScale="1">
        <p:scale>
          <a:sx n="100" d="100"/>
          <a:sy n="100" d="100"/>
        </p:scale>
        <p:origin x="1448" y="16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9C5DE-77BF-1345-AFD3-5AFF5DD8F32B}" type="datetimeFigureOut">
              <a:rPr lang="en-US" smtClean="0"/>
              <a:t>10/22/21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A12570-C14D-8E44-9C10-0A262B1BBC23}" type="slidenum">
              <a:rPr lang="en-US" smtClean="0"/>
              <a:t>‹#›</a:t>
            </a:fld>
            <a:endParaRPr lang="en-US"/>
          </a:p>
        </p:txBody>
      </p:sp>
    </p:spTree>
    <p:extLst>
      <p:ext uri="{BB962C8B-B14F-4D97-AF65-F5344CB8AC3E}">
        <p14:creationId xmlns:p14="http://schemas.microsoft.com/office/powerpoint/2010/main" val="105131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technical material in this talk will be based on Chapter 5 of my PhD thesis. You can find a copy of it at this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link – </a:t>
            </a:r>
            <a:r>
              <a:rPr lang="en-US" dirty="0"/>
              <a:t>https://</a:t>
            </a:r>
            <a:r>
              <a:rPr lang="en-US" dirty="0" err="1"/>
              <a:t>mikesklar.github.io</a:t>
            </a:r>
            <a:r>
              <a:rPr lang="en-US" dirty="0"/>
              <a:t>/thesis/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might need to try refreshing the page it a few times to get your download, since it’s a large document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If you are watching this talk as a recording in the future, I may also decide to put a landing page there with further comments and follow-ups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_______</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Talk: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__</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About three years ago, I was a second year graduate student at Stanford, I went up to </a:t>
            </a:r>
            <a:r>
              <a:rPr lang="en-US" sz="1200" kern="1200" dirty="0" err="1">
                <a:solidFill>
                  <a:schemeClr val="tx1"/>
                </a:solidFill>
                <a:effectLst/>
                <a:latin typeface="+mn-lt"/>
                <a:ea typeface="+mn-ea"/>
                <a:cs typeface="+mn-cs"/>
              </a:rPr>
              <a:t>Tze</a:t>
            </a:r>
            <a:r>
              <a:rPr lang="en-US" sz="1200" kern="1200" dirty="0">
                <a:solidFill>
                  <a:schemeClr val="tx1"/>
                </a:solidFill>
                <a:effectLst/>
                <a:latin typeface="+mn-lt"/>
                <a:ea typeface="+mn-ea"/>
                <a:cs typeface="+mn-cs"/>
              </a:rPr>
              <a:t> Lai and said wanted to work with him on clinical trials.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And he said, “good, we will do adaptive enrichment.”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1</a:t>
            </a:fld>
            <a:endParaRPr lang="en-US"/>
          </a:p>
        </p:txBody>
      </p:sp>
    </p:spTree>
    <p:extLst>
      <p:ext uri="{BB962C8B-B14F-4D97-AF65-F5344CB8AC3E}">
        <p14:creationId xmlns:p14="http://schemas.microsoft.com/office/powerpoint/2010/main" val="1177644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But the more challenging issue:</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might notice that we now have a circular dependency here, because in order to get into FDA negotiations over a very niche design, you need to have a sponsored application.</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this is a chicken-and-egg loop – you can’t persuade the FDA until you’ve persuaded pharma and vice versa.</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is probably stopping a good deal of innovation.</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Fortunately, at least to my eyes as an outside observer – noting that I could well be the least informed person on this topic in this video call - it looks like FDA leadership is making great strides in remedying this</a:t>
            </a:r>
          </a:p>
        </p:txBody>
      </p:sp>
      <p:sp>
        <p:nvSpPr>
          <p:cNvPr id="4" name="Slide Number Placeholder 3"/>
          <p:cNvSpPr>
            <a:spLocks noGrp="1"/>
          </p:cNvSpPr>
          <p:nvPr>
            <p:ph type="sldNum" sz="quarter" idx="5"/>
          </p:nvPr>
        </p:nvSpPr>
        <p:spPr/>
        <p:txBody>
          <a:bodyPr/>
          <a:lstStyle/>
          <a:p>
            <a:fld id="{2AA12570-C14D-8E44-9C10-0A262B1BBC23}" type="slidenum">
              <a:rPr lang="en-US" smtClean="0"/>
              <a:t>10</a:t>
            </a:fld>
            <a:endParaRPr lang="en-US"/>
          </a:p>
        </p:txBody>
      </p:sp>
    </p:spTree>
    <p:extLst>
      <p:ext uri="{BB962C8B-B14F-4D97-AF65-F5344CB8AC3E}">
        <p14:creationId xmlns:p14="http://schemas.microsoft.com/office/powerpoint/2010/main" val="3374294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programs like the complex innovative design program.</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key tool here is simulation – you get to slice out the math for a Type I Error proof, and the need for journal validation.</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And so you can hopefully iterate much more quickly.</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And this is a wonderful thing! But, as a part of the trade-off, we get new questions and areas for negotiation which need to be settled in this key part of the innovation loop</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[Next slide: John Scott’s questions from 2018.]</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A12570-C14D-8E44-9C10-0A262B1BBC23}" type="slidenum">
              <a:rPr lang="en-US" smtClean="0"/>
              <a:t>11</a:t>
            </a:fld>
            <a:endParaRPr lang="en-US"/>
          </a:p>
        </p:txBody>
      </p:sp>
    </p:spTree>
    <p:extLst>
      <p:ext uri="{BB962C8B-B14F-4D97-AF65-F5344CB8AC3E}">
        <p14:creationId xmlns:p14="http://schemas.microsoft.com/office/powerpoint/2010/main" val="4000678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slides are stolen off of the FDA website from a 2018 presentation by John Scott.</a:t>
            </a:r>
          </a:p>
          <a:p>
            <a:endParaRPr lang="en-US" dirty="0"/>
          </a:p>
          <a:p>
            <a:r>
              <a:rPr lang="en-US" dirty="0"/>
              <a:t>I don’t know what the John Scott of today would say, but the John Scott of three years ago would say these are the key challenges:</a:t>
            </a:r>
            <a:br>
              <a:rPr lang="en-US" dirty="0"/>
            </a:br>
            <a:br>
              <a:rPr lang="en-US" dirty="0"/>
            </a:br>
            <a:r>
              <a:rPr lang="en-US" dirty="0"/>
              <a:t>- you have to define a null hypothesis space, and some kind of model</a:t>
            </a:r>
            <a:br>
              <a:rPr lang="en-US" dirty="0"/>
            </a:br>
            <a:r>
              <a:rPr lang="en-US" dirty="0"/>
              <a:t>- you’ll simulate the design at many points in that null hypothesis space – but how many?</a:t>
            </a:r>
          </a:p>
          <a:p>
            <a:r>
              <a:rPr lang="en-US" dirty="0"/>
              <a:t>- Do you have enough computational power to do it all, with multiple hypothesis testing? </a:t>
            </a:r>
            <a:br>
              <a:rPr lang="en-US" dirty="0"/>
            </a:br>
            <a:br>
              <a:rPr lang="en-US" dirty="0"/>
            </a:br>
            <a:r>
              <a:rPr lang="en-US" dirty="0"/>
              <a:t>In order to handle it all, will you have to become a Bayesian?</a:t>
            </a:r>
          </a:p>
        </p:txBody>
      </p:sp>
      <p:sp>
        <p:nvSpPr>
          <p:cNvPr id="4" name="Slide Number Placeholder 3"/>
          <p:cNvSpPr>
            <a:spLocks noGrp="1"/>
          </p:cNvSpPr>
          <p:nvPr>
            <p:ph type="sldNum" sz="quarter" idx="5"/>
          </p:nvPr>
        </p:nvSpPr>
        <p:spPr/>
        <p:txBody>
          <a:bodyPr/>
          <a:lstStyle/>
          <a:p>
            <a:fld id="{2AA12570-C14D-8E44-9C10-0A262B1BBC23}" type="slidenum">
              <a:rPr lang="en-US" smtClean="0"/>
              <a:t>14</a:t>
            </a:fld>
            <a:endParaRPr lang="en-US"/>
          </a:p>
        </p:txBody>
      </p:sp>
    </p:spTree>
    <p:extLst>
      <p:ext uri="{BB962C8B-B14F-4D97-AF65-F5344CB8AC3E}">
        <p14:creationId xmlns:p14="http://schemas.microsoft.com/office/powerpoint/2010/main" val="3261221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zooming in on the scope of simulations – we have some difficult questions here!</a:t>
            </a:r>
            <a:br>
              <a:rPr lang="en-US" dirty="0"/>
            </a:br>
            <a:br>
              <a:rPr lang="en-US" dirty="0"/>
            </a:br>
            <a:r>
              <a:rPr lang="en-US" dirty="0"/>
              <a:t>I don’t know know how CID is approaching this. </a:t>
            </a:r>
            <a:br>
              <a:rPr lang="en-US" dirty="0"/>
            </a:br>
            <a:r>
              <a:rPr lang="en-US" dirty="0"/>
              <a:t>Even in single cases, I imagine this can be very challenging.</a:t>
            </a:r>
          </a:p>
        </p:txBody>
      </p:sp>
      <p:sp>
        <p:nvSpPr>
          <p:cNvPr id="4" name="Slide Number Placeholder 3"/>
          <p:cNvSpPr>
            <a:spLocks noGrp="1"/>
          </p:cNvSpPr>
          <p:nvPr>
            <p:ph type="sldNum" sz="quarter" idx="5"/>
          </p:nvPr>
        </p:nvSpPr>
        <p:spPr/>
        <p:txBody>
          <a:bodyPr/>
          <a:lstStyle/>
          <a:p>
            <a:fld id="{2AA12570-C14D-8E44-9C10-0A262B1BBC23}" type="slidenum">
              <a:rPr lang="en-US" smtClean="0"/>
              <a:t>15</a:t>
            </a:fld>
            <a:endParaRPr lang="en-US"/>
          </a:p>
        </p:txBody>
      </p:sp>
    </p:spTree>
    <p:extLst>
      <p:ext uri="{BB962C8B-B14F-4D97-AF65-F5344CB8AC3E}">
        <p14:creationId xmlns:p14="http://schemas.microsoft.com/office/powerpoint/2010/main" val="372163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work we’re going to discuss today is really a tool for attacking this question, but taken to an extreme.</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16</a:t>
            </a:fld>
            <a:endParaRPr lang="en-US"/>
          </a:p>
        </p:txBody>
      </p:sp>
    </p:spTree>
    <p:extLst>
      <p:ext uri="{BB962C8B-B14F-4D97-AF65-F5344CB8AC3E}">
        <p14:creationId xmlns:p14="http://schemas.microsoft.com/office/powerpoint/2010/main" val="2605910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try to build it out in hopes of re-instating the Type I Error proof - this time using simulations instead of math.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question for you all is: how can we most effectively use this tool to make validation and innovation faster?</a:t>
            </a:r>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17</a:t>
            </a:fld>
            <a:endParaRPr lang="en-US"/>
          </a:p>
        </p:txBody>
      </p:sp>
    </p:spTree>
    <p:extLst>
      <p:ext uri="{BB962C8B-B14F-4D97-AF65-F5344CB8AC3E}">
        <p14:creationId xmlns:p14="http://schemas.microsoft.com/office/powerpoint/2010/main" val="2373778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about as far as I want to go on high-level introduction.</a:t>
            </a:r>
            <a:br>
              <a:rPr lang="en-US" dirty="0"/>
            </a:br>
            <a:br>
              <a:rPr lang="en-US" dirty="0"/>
            </a:br>
            <a:r>
              <a:rPr lang="en-US" dirty="0"/>
              <a:t>In the rest of the talk,</a:t>
            </a:r>
            <a:br>
              <a:rPr lang="en-US" dirty="0"/>
            </a:br>
            <a:br>
              <a:rPr lang="en-US" dirty="0"/>
            </a:br>
            <a:r>
              <a:rPr lang="en-US" dirty="0"/>
              <a:t>We are going to go through the key ideas in this type I Error proof – delaying the actual math as long as possible, I want to that to be the very last thing.</a:t>
            </a:r>
            <a:br>
              <a:rPr lang="en-US" dirty="0"/>
            </a:br>
            <a:br>
              <a:rPr lang="en-US" dirty="0"/>
            </a:br>
            <a:r>
              <a:rPr lang="en-US" dirty="0"/>
              <a:t>I’ll show some examples, talk about what’s hard, then what else you can do, and finally talk about how we can actually make this happen with software that you trust, because until then, it isn’t real.</a:t>
            </a:r>
            <a:br>
              <a:rPr lang="en-US" dirty="0"/>
            </a:br>
            <a:br>
              <a:rPr lang="en-US" dirty="0"/>
            </a:br>
            <a:r>
              <a:rPr lang="en-US" dirty="0"/>
              <a:t>Any questions on the context before we start? The floor is open…</a:t>
            </a:r>
          </a:p>
        </p:txBody>
      </p:sp>
      <p:sp>
        <p:nvSpPr>
          <p:cNvPr id="4" name="Slide Number Placeholder 3"/>
          <p:cNvSpPr>
            <a:spLocks noGrp="1"/>
          </p:cNvSpPr>
          <p:nvPr>
            <p:ph type="sldNum" sz="quarter" idx="5"/>
          </p:nvPr>
        </p:nvSpPr>
        <p:spPr/>
        <p:txBody>
          <a:bodyPr/>
          <a:lstStyle/>
          <a:p>
            <a:fld id="{2AA12570-C14D-8E44-9C10-0A262B1BBC23}" type="slidenum">
              <a:rPr lang="en-US" smtClean="0"/>
              <a:t>18</a:t>
            </a:fld>
            <a:endParaRPr lang="en-US"/>
          </a:p>
        </p:txBody>
      </p:sp>
    </p:spTree>
    <p:extLst>
      <p:ext uri="{BB962C8B-B14F-4D97-AF65-F5344CB8AC3E}">
        <p14:creationId xmlns:p14="http://schemas.microsoft.com/office/powerpoint/2010/main" val="833310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19</a:t>
            </a:fld>
            <a:endParaRPr lang="en-US"/>
          </a:p>
        </p:txBody>
      </p:sp>
    </p:spTree>
    <p:extLst>
      <p:ext uri="{BB962C8B-B14F-4D97-AF65-F5344CB8AC3E}">
        <p14:creationId xmlns:p14="http://schemas.microsoft.com/office/powerpoint/2010/main" val="2440776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20</a:t>
            </a:fld>
            <a:endParaRPr lang="en-US"/>
          </a:p>
        </p:txBody>
      </p:sp>
    </p:spTree>
    <p:extLst>
      <p:ext uri="{BB962C8B-B14F-4D97-AF65-F5344CB8AC3E}">
        <p14:creationId xmlns:p14="http://schemas.microsoft.com/office/powerpoint/2010/main" val="1138079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21</a:t>
            </a:fld>
            <a:endParaRPr lang="en-US"/>
          </a:p>
        </p:txBody>
      </p:sp>
    </p:spTree>
    <p:extLst>
      <p:ext uri="{BB962C8B-B14F-4D97-AF65-F5344CB8AC3E}">
        <p14:creationId xmlns:p14="http://schemas.microsoft.com/office/powerpoint/2010/main" val="3784875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time, this is how I thought it would happen:</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 a statistician, I would talk with clinicians and conceive a new design.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If it’s any good, pharma will decide to run it; and then at that point it’s out in the wild, people can go ahead and copy it.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next three years of my PhD was a slow process of coming to grips with the fact that this is not how the process works.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Innovation is in fact very hard.</a:t>
            </a:r>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2</a:t>
            </a:fld>
            <a:endParaRPr lang="en-US"/>
          </a:p>
        </p:txBody>
      </p:sp>
    </p:spTree>
    <p:extLst>
      <p:ext uri="{BB962C8B-B14F-4D97-AF65-F5344CB8AC3E}">
        <p14:creationId xmlns:p14="http://schemas.microsoft.com/office/powerpoint/2010/main" val="3448828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if you had infinitely many Monte Carlo simulations – </a:t>
            </a:r>
            <a:br>
              <a:rPr lang="en-US" dirty="0"/>
            </a:br>
            <a:br>
              <a:rPr lang="en-US" dirty="0"/>
            </a:br>
            <a:r>
              <a:rPr lang="en-US" dirty="0"/>
              <a:t>So these points are on the line from the last slide.</a:t>
            </a:r>
            <a:br>
              <a:rPr lang="en-US" dirty="0"/>
            </a:br>
            <a:br>
              <a:rPr lang="en-US" dirty="0"/>
            </a:br>
            <a:r>
              <a:rPr lang="en-US" dirty="0"/>
              <a:t>Our problem is now: </a:t>
            </a:r>
            <a:br>
              <a:rPr lang="en-US" dirty="0"/>
            </a:br>
            <a:r>
              <a:rPr lang="en-US" dirty="0"/>
              <a:t>Can we reconstruct the dotted line to show that our design controls Type I Error?</a:t>
            </a:r>
          </a:p>
          <a:p>
            <a:endParaRPr lang="en-US" dirty="0"/>
          </a:p>
          <a:p>
            <a:r>
              <a:rPr lang="en-US" dirty="0"/>
              <a:t>This is a problem, because if this is all we know, the Type I Error could be wiggly.</a:t>
            </a:r>
          </a:p>
        </p:txBody>
      </p:sp>
      <p:sp>
        <p:nvSpPr>
          <p:cNvPr id="4" name="Slide Number Placeholder 3"/>
          <p:cNvSpPr>
            <a:spLocks noGrp="1"/>
          </p:cNvSpPr>
          <p:nvPr>
            <p:ph type="sldNum" sz="quarter" idx="5"/>
          </p:nvPr>
        </p:nvSpPr>
        <p:spPr/>
        <p:txBody>
          <a:bodyPr/>
          <a:lstStyle/>
          <a:p>
            <a:fld id="{2AA12570-C14D-8E44-9C10-0A262B1BBC23}" type="slidenum">
              <a:rPr lang="en-US" smtClean="0"/>
              <a:t>22</a:t>
            </a:fld>
            <a:endParaRPr lang="en-US"/>
          </a:p>
        </p:txBody>
      </p:sp>
    </p:spTree>
    <p:extLst>
      <p:ext uri="{BB962C8B-B14F-4D97-AF65-F5344CB8AC3E}">
        <p14:creationId xmlns:p14="http://schemas.microsoft.com/office/powerpoint/2010/main" val="519602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if you had infinitely many Monte Carlo simulations – </a:t>
            </a:r>
            <a:br>
              <a:rPr lang="en-US" dirty="0"/>
            </a:br>
            <a:br>
              <a:rPr lang="en-US" dirty="0"/>
            </a:br>
            <a:r>
              <a:rPr lang="en-US" dirty="0"/>
              <a:t>So these points are on the line from the last slide.</a:t>
            </a:r>
            <a:br>
              <a:rPr lang="en-US" dirty="0"/>
            </a:br>
            <a:br>
              <a:rPr lang="en-US" dirty="0"/>
            </a:br>
            <a:r>
              <a:rPr lang="en-US" dirty="0"/>
              <a:t>Our problem is now: </a:t>
            </a:r>
            <a:br>
              <a:rPr lang="en-US" dirty="0"/>
            </a:br>
            <a:r>
              <a:rPr lang="en-US" dirty="0"/>
              <a:t>Can we reconstruct the dotted line to show that our design controls Type I Error?</a:t>
            </a:r>
          </a:p>
          <a:p>
            <a:endParaRPr lang="en-US" dirty="0"/>
          </a:p>
          <a:p>
            <a:r>
              <a:rPr lang="en-US" dirty="0"/>
              <a:t>This is a problem, because for all we know, the Type I Error could be wiggly.</a:t>
            </a:r>
          </a:p>
        </p:txBody>
      </p:sp>
      <p:sp>
        <p:nvSpPr>
          <p:cNvPr id="4" name="Slide Number Placeholder 3"/>
          <p:cNvSpPr>
            <a:spLocks noGrp="1"/>
          </p:cNvSpPr>
          <p:nvPr>
            <p:ph type="sldNum" sz="quarter" idx="5"/>
          </p:nvPr>
        </p:nvSpPr>
        <p:spPr/>
        <p:txBody>
          <a:bodyPr/>
          <a:lstStyle/>
          <a:p>
            <a:fld id="{2AA12570-C14D-8E44-9C10-0A262B1BBC23}" type="slidenum">
              <a:rPr lang="en-US" smtClean="0"/>
              <a:t>23</a:t>
            </a:fld>
            <a:endParaRPr lang="en-US"/>
          </a:p>
        </p:txBody>
      </p:sp>
    </p:spTree>
    <p:extLst>
      <p:ext uri="{BB962C8B-B14F-4D97-AF65-F5344CB8AC3E}">
        <p14:creationId xmlns:p14="http://schemas.microsoft.com/office/powerpoint/2010/main" val="1692951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ALSO knew the derivative of the type I Error,</a:t>
            </a:r>
            <a:br>
              <a:rPr lang="en-US" dirty="0"/>
            </a:br>
            <a:br>
              <a:rPr lang="en-US" dirty="0"/>
            </a:br>
            <a:r>
              <a:rPr lang="en-US" dirty="0"/>
              <a:t>Then you could try to make a linear approximation to the Type I Error function.</a:t>
            </a:r>
          </a:p>
          <a:p>
            <a:endParaRPr lang="en-US" dirty="0"/>
          </a:p>
          <a:p>
            <a:r>
              <a:rPr lang="en-US" dirty="0"/>
              <a:t>But there is some bad news…</a:t>
            </a:r>
          </a:p>
        </p:txBody>
      </p:sp>
      <p:sp>
        <p:nvSpPr>
          <p:cNvPr id="4" name="Slide Number Placeholder 3"/>
          <p:cNvSpPr>
            <a:spLocks noGrp="1"/>
          </p:cNvSpPr>
          <p:nvPr>
            <p:ph type="sldNum" sz="quarter" idx="5"/>
          </p:nvPr>
        </p:nvSpPr>
        <p:spPr/>
        <p:txBody>
          <a:bodyPr/>
          <a:lstStyle/>
          <a:p>
            <a:fld id="{2AA12570-C14D-8E44-9C10-0A262B1BBC23}" type="slidenum">
              <a:rPr lang="en-US" smtClean="0"/>
              <a:t>24</a:t>
            </a:fld>
            <a:endParaRPr lang="en-US"/>
          </a:p>
        </p:txBody>
      </p:sp>
    </p:spTree>
    <p:extLst>
      <p:ext uri="{BB962C8B-B14F-4D97-AF65-F5344CB8AC3E}">
        <p14:creationId xmlns:p14="http://schemas.microsoft.com/office/powerpoint/2010/main" val="21153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we are consistently below the true type I Error function. So this is not an upper bound, and not a proof technique.</a:t>
            </a:r>
          </a:p>
        </p:txBody>
      </p:sp>
      <p:sp>
        <p:nvSpPr>
          <p:cNvPr id="4" name="Slide Number Placeholder 3"/>
          <p:cNvSpPr>
            <a:spLocks noGrp="1"/>
          </p:cNvSpPr>
          <p:nvPr>
            <p:ph type="sldNum" sz="quarter" idx="5"/>
          </p:nvPr>
        </p:nvSpPr>
        <p:spPr/>
        <p:txBody>
          <a:bodyPr/>
          <a:lstStyle/>
          <a:p>
            <a:fld id="{2AA12570-C14D-8E44-9C10-0A262B1BBC23}" type="slidenum">
              <a:rPr lang="en-US" smtClean="0"/>
              <a:t>25</a:t>
            </a:fld>
            <a:endParaRPr lang="en-US"/>
          </a:p>
        </p:txBody>
      </p:sp>
    </p:spTree>
    <p:extLst>
      <p:ext uri="{BB962C8B-B14F-4D97-AF65-F5344CB8AC3E}">
        <p14:creationId xmlns:p14="http://schemas.microsoft.com/office/powerpoint/2010/main" val="363262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a parabola connecting a point on the graph with the base point, to show what quad approximation does!</a:t>
            </a:r>
            <a:br>
              <a:rPr lang="en-US" dirty="0"/>
            </a:br>
            <a:br>
              <a:rPr lang="en-US" dirty="0"/>
            </a:br>
            <a:r>
              <a:rPr lang="en-US" dirty="0"/>
              <a:t>ALSO = I believe the conservative approximation is unnecessarily 2x conservative than usual!!</a:t>
            </a:r>
          </a:p>
        </p:txBody>
      </p:sp>
      <p:sp>
        <p:nvSpPr>
          <p:cNvPr id="4" name="Slide Number Placeholder 3"/>
          <p:cNvSpPr>
            <a:spLocks noGrp="1"/>
          </p:cNvSpPr>
          <p:nvPr>
            <p:ph type="sldNum" sz="quarter" idx="5"/>
          </p:nvPr>
        </p:nvSpPr>
        <p:spPr/>
        <p:txBody>
          <a:bodyPr/>
          <a:lstStyle/>
          <a:p>
            <a:fld id="{2AA12570-C14D-8E44-9C10-0A262B1BBC23}" type="slidenum">
              <a:rPr lang="en-US" smtClean="0"/>
              <a:t>26</a:t>
            </a:fld>
            <a:endParaRPr lang="en-US"/>
          </a:p>
        </p:txBody>
      </p:sp>
    </p:spTree>
    <p:extLst>
      <p:ext uri="{BB962C8B-B14F-4D97-AF65-F5344CB8AC3E}">
        <p14:creationId xmlns:p14="http://schemas.microsoft.com/office/powerpoint/2010/main" val="429033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 turns out we can get back conservativeness using a bound on the second derivative.</a:t>
            </a:r>
            <a:br>
              <a:rPr lang="en-US" dirty="0"/>
            </a:br>
            <a:br>
              <a:rPr lang="en-US" dirty="0"/>
            </a:br>
            <a:r>
              <a:rPr lang="en-US" dirty="0"/>
              <a:t>This is a consequence of Taylor’s theorem, where we are using an inequality on the second-derivative term.</a:t>
            </a:r>
            <a:br>
              <a:rPr lang="en-US" dirty="0"/>
            </a:br>
            <a:br>
              <a:rPr lang="en-US" dirty="0"/>
            </a:br>
            <a:r>
              <a:rPr lang="en-US" dirty="0"/>
              <a:t>You’ll notice that this particular bound might be pretty bad!</a:t>
            </a:r>
            <a:br>
              <a:rPr lang="en-US" dirty="0"/>
            </a:br>
            <a:br>
              <a:rPr lang="en-US" dirty="0"/>
            </a:br>
            <a:r>
              <a:rPr lang="en-US" dirty="0"/>
              <a:t>We’re off the top of the chart here, we were hoping to bound the Type I Error below 2.5% and we got that it’s below 5% or 10%. That’s not wrong, but it’s not tight.</a:t>
            </a:r>
            <a:br>
              <a:rPr lang="en-US" dirty="0"/>
            </a:br>
            <a:br>
              <a:rPr lang="en-US" dirty="0"/>
            </a:br>
            <a:r>
              <a:rPr lang="en-US" dirty="0"/>
              <a:t>But let’s double the simulation size</a:t>
            </a:r>
          </a:p>
        </p:txBody>
      </p:sp>
      <p:sp>
        <p:nvSpPr>
          <p:cNvPr id="4" name="Slide Number Placeholder 3"/>
          <p:cNvSpPr>
            <a:spLocks noGrp="1"/>
          </p:cNvSpPr>
          <p:nvPr>
            <p:ph type="sldNum" sz="quarter" idx="5"/>
          </p:nvPr>
        </p:nvSpPr>
        <p:spPr/>
        <p:txBody>
          <a:bodyPr/>
          <a:lstStyle/>
          <a:p>
            <a:fld id="{2AA12570-C14D-8E44-9C10-0A262B1BBC23}" type="slidenum">
              <a:rPr lang="en-US" smtClean="0"/>
              <a:t>27</a:t>
            </a:fld>
            <a:endParaRPr lang="en-US"/>
          </a:p>
        </p:txBody>
      </p:sp>
    </p:spTree>
    <p:extLst>
      <p:ext uri="{BB962C8B-B14F-4D97-AF65-F5344CB8AC3E}">
        <p14:creationId xmlns:p14="http://schemas.microsoft.com/office/powerpoint/2010/main" val="2925294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28</a:t>
            </a:fld>
            <a:endParaRPr lang="en-US"/>
          </a:p>
        </p:txBody>
      </p:sp>
    </p:spTree>
    <p:extLst>
      <p:ext uri="{BB962C8B-B14F-4D97-AF65-F5344CB8AC3E}">
        <p14:creationId xmlns:p14="http://schemas.microsoft.com/office/powerpoint/2010/main" val="211202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29</a:t>
            </a:fld>
            <a:endParaRPr lang="en-US"/>
          </a:p>
        </p:txBody>
      </p:sp>
    </p:spTree>
    <p:extLst>
      <p:ext uri="{BB962C8B-B14F-4D97-AF65-F5344CB8AC3E}">
        <p14:creationId xmlns:p14="http://schemas.microsoft.com/office/powerpoint/2010/main" val="1578110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30</a:t>
            </a:fld>
            <a:endParaRPr lang="en-US"/>
          </a:p>
        </p:txBody>
      </p:sp>
    </p:spTree>
    <p:extLst>
      <p:ext uri="{BB962C8B-B14F-4D97-AF65-F5344CB8AC3E}">
        <p14:creationId xmlns:p14="http://schemas.microsoft.com/office/powerpoint/2010/main" val="376679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now very convincing</a:t>
            </a:r>
            <a:br>
              <a:rPr lang="en-US" dirty="0"/>
            </a:br>
            <a:r>
              <a:rPr lang="en-US" dirty="0"/>
              <a:t>.</a:t>
            </a:r>
            <a:br>
              <a:rPr lang="en-US" dirty="0"/>
            </a:br>
            <a:r>
              <a:rPr lang="en-US" dirty="0"/>
              <a:t>So within an order of magnitude of computation, we went from it being almost uselessly loose, to being as tight as you could ever really care.</a:t>
            </a:r>
            <a:br>
              <a:rPr lang="en-US" dirty="0"/>
            </a:br>
            <a:br>
              <a:rPr lang="en-US" dirty="0"/>
            </a:br>
            <a:r>
              <a:rPr lang="en-US" dirty="0"/>
              <a:t>There are two issues here to point out:</a:t>
            </a:r>
            <a:br>
              <a:rPr lang="en-US" dirty="0"/>
            </a:br>
            <a:br>
              <a:rPr lang="en-US" dirty="0"/>
            </a:br>
            <a:r>
              <a:rPr lang="en-US" dirty="0"/>
              <a:t>(1) First, this is a one-dimensional case. If you were in two dimensions, you might need two orders of magnitude more computation to get the same amount of improvement. It’s not obvious that this will scales well.</a:t>
            </a:r>
            <a:br>
              <a:rPr lang="en-US" dirty="0"/>
            </a:br>
            <a:br>
              <a:rPr lang="en-US" dirty="0"/>
            </a:br>
            <a:r>
              <a:rPr lang="en-US" dirty="0"/>
              <a:t>(2) Second, we cheated! We assumed we had exact knowledge of the true Type I Error function, and the derivative of the Type I Error function. In practice, we don’t have that.</a:t>
            </a:r>
          </a:p>
        </p:txBody>
      </p:sp>
      <p:sp>
        <p:nvSpPr>
          <p:cNvPr id="4" name="Slide Number Placeholder 3"/>
          <p:cNvSpPr>
            <a:spLocks noGrp="1"/>
          </p:cNvSpPr>
          <p:nvPr>
            <p:ph type="sldNum" sz="quarter" idx="5"/>
          </p:nvPr>
        </p:nvSpPr>
        <p:spPr/>
        <p:txBody>
          <a:bodyPr/>
          <a:lstStyle/>
          <a:p>
            <a:fld id="{2AA12570-C14D-8E44-9C10-0A262B1BBC23}" type="slidenum">
              <a:rPr lang="en-US" smtClean="0"/>
              <a:t>31</a:t>
            </a:fld>
            <a:endParaRPr lang="en-US"/>
          </a:p>
        </p:txBody>
      </p:sp>
    </p:spTree>
    <p:extLst>
      <p:ext uri="{BB962C8B-B14F-4D97-AF65-F5344CB8AC3E}">
        <p14:creationId xmlns:p14="http://schemas.microsoft.com/office/powerpoint/2010/main" val="34134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you should probably do is submit your design to a journal. OK, not too hard – it takes time, but you will get published eventually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A12570-C14D-8E44-9C10-0A262B1BBC23}" type="slidenum">
              <a:rPr lang="en-US" smtClean="0"/>
              <a:t>3</a:t>
            </a:fld>
            <a:endParaRPr lang="en-US"/>
          </a:p>
        </p:txBody>
      </p:sp>
    </p:spTree>
    <p:extLst>
      <p:ext uri="{BB962C8B-B14F-4D97-AF65-F5344CB8AC3E}">
        <p14:creationId xmlns:p14="http://schemas.microsoft.com/office/powerpoint/2010/main" val="334081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what we can do is make confidence intervals for these.</a:t>
            </a:r>
            <a:br>
              <a:rPr lang="en-US" dirty="0"/>
            </a:br>
            <a:br>
              <a:rPr lang="en-US" dirty="0"/>
            </a:br>
            <a:r>
              <a:rPr lang="en-US" dirty="0"/>
              <a:t>So here, there is the usual Monte Carlo interval going vertically.</a:t>
            </a:r>
            <a:br>
              <a:rPr lang="en-US" dirty="0"/>
            </a:br>
            <a:br>
              <a:rPr lang="en-US" dirty="0"/>
            </a:br>
            <a:r>
              <a:rPr lang="en-US" dirty="0"/>
              <a:t>And then the shaded part is a confidence interval you could make for the derivative.</a:t>
            </a:r>
            <a:br>
              <a:rPr lang="en-US" dirty="0"/>
            </a:br>
            <a:br>
              <a:rPr lang="en-US" dirty="0"/>
            </a:br>
            <a:r>
              <a:rPr lang="en-US" dirty="0"/>
              <a:t>In practice, what we’re going to do is make those confidence intervals, and consider the worst bound that we could get from them.</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32</a:t>
            </a:fld>
            <a:endParaRPr lang="en-US"/>
          </a:p>
        </p:txBody>
      </p:sp>
    </p:spTree>
    <p:extLst>
      <p:ext uri="{BB962C8B-B14F-4D97-AF65-F5344CB8AC3E}">
        <p14:creationId xmlns:p14="http://schemas.microsoft.com/office/powerpoint/2010/main" val="2397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those, we get regions that look like this for the first order approximation. </a:t>
            </a:r>
            <a:br>
              <a:rPr lang="en-US" dirty="0"/>
            </a:br>
            <a:br>
              <a:rPr lang="en-US" dirty="0"/>
            </a:br>
            <a:r>
              <a:rPr lang="en-US" dirty="0"/>
              <a:t>And then to this, all we have to do add is the quadratic penalty, and we’ll have a generic upper bound.</a:t>
            </a:r>
          </a:p>
        </p:txBody>
      </p:sp>
      <p:sp>
        <p:nvSpPr>
          <p:cNvPr id="4" name="Slide Number Placeholder 3"/>
          <p:cNvSpPr>
            <a:spLocks noGrp="1"/>
          </p:cNvSpPr>
          <p:nvPr>
            <p:ph type="sldNum" sz="quarter" idx="5"/>
          </p:nvPr>
        </p:nvSpPr>
        <p:spPr/>
        <p:txBody>
          <a:bodyPr/>
          <a:lstStyle/>
          <a:p>
            <a:fld id="{2AA12570-C14D-8E44-9C10-0A262B1BBC23}" type="slidenum">
              <a:rPr lang="en-US" smtClean="0"/>
              <a:t>33</a:t>
            </a:fld>
            <a:endParaRPr lang="en-US"/>
          </a:p>
        </p:txBody>
      </p:sp>
    </p:spTree>
    <p:extLst>
      <p:ext uri="{BB962C8B-B14F-4D97-AF65-F5344CB8AC3E}">
        <p14:creationId xmlns:p14="http://schemas.microsoft.com/office/powerpoint/2010/main" val="2925259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tells us how to build our framework:</a:t>
            </a:r>
            <a:br>
              <a:rPr lang="en-US" dirty="0"/>
            </a:br>
            <a:br>
              <a:rPr lang="en-US" dirty="0"/>
            </a:br>
            <a:r>
              <a:rPr lang="en-US" dirty="0"/>
              <a:t>In each area where the Type I Error function is smooth:</a:t>
            </a:r>
            <a:br>
              <a:rPr lang="en-US" dirty="0"/>
            </a:br>
            <a:br>
              <a:rPr lang="en-US" dirty="0"/>
            </a:br>
            <a:r>
              <a:rPr lang="en-US" dirty="0"/>
              <a:t>[list out these steps]</a:t>
            </a:r>
            <a:br>
              <a:rPr lang="en-US" dirty="0"/>
            </a:br>
            <a:br>
              <a:rPr lang="en-US" dirty="0"/>
            </a:br>
            <a:br>
              <a:rPr lang="en-US" dirty="0"/>
            </a:br>
            <a:r>
              <a:rPr lang="en-US" dirty="0"/>
              <a:t>Note that a pointwise bound is exactly what we want. </a:t>
            </a:r>
            <a:br>
              <a:rPr lang="en-US" dirty="0"/>
            </a:br>
            <a:br>
              <a:rPr lang="en-US" dirty="0"/>
            </a:br>
            <a:r>
              <a:rPr lang="en-US" dirty="0"/>
              <a:t>Because whatever the drug’s effectiveness is, it won’t change in response to the simulation’s randomness.</a:t>
            </a:r>
          </a:p>
          <a:p>
            <a:endParaRPr lang="en-US" dirty="0"/>
          </a:p>
          <a:p>
            <a:r>
              <a:rPr lang="en-US" dirty="0"/>
              <a:t>OK – we will return to go over the math behind this slightly more thoroughly at the very end of the talk.</a:t>
            </a:r>
            <a:br>
              <a:rPr lang="en-US" dirty="0"/>
            </a:br>
            <a:br>
              <a:rPr lang="en-US" dirty="0"/>
            </a:br>
            <a:r>
              <a:rPr lang="en-US" dirty="0"/>
              <a:t>Are there any questions so far?</a:t>
            </a:r>
            <a:br>
              <a:rPr lang="en-US" dirty="0"/>
            </a:br>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34</a:t>
            </a:fld>
            <a:endParaRPr lang="en-US"/>
          </a:p>
        </p:txBody>
      </p:sp>
    </p:spTree>
    <p:extLst>
      <p:ext uri="{BB962C8B-B14F-4D97-AF65-F5344CB8AC3E}">
        <p14:creationId xmlns:p14="http://schemas.microsoft.com/office/powerpoint/2010/main" val="1812212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35</a:t>
            </a:fld>
            <a:endParaRPr lang="en-US"/>
          </a:p>
        </p:txBody>
      </p:sp>
    </p:spTree>
    <p:extLst>
      <p:ext uri="{BB962C8B-B14F-4D97-AF65-F5344CB8AC3E}">
        <p14:creationId xmlns:p14="http://schemas.microsoft.com/office/powerpoint/2010/main" val="3880230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36</a:t>
            </a:fld>
            <a:endParaRPr lang="en-US"/>
          </a:p>
        </p:txBody>
      </p:sp>
    </p:spTree>
    <p:extLst>
      <p:ext uri="{BB962C8B-B14F-4D97-AF65-F5344CB8AC3E}">
        <p14:creationId xmlns:p14="http://schemas.microsoft.com/office/powerpoint/2010/main" val="4087596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 3 orders order magnitude by running on a GPU</a:t>
            </a:r>
            <a:br>
              <a:rPr lang="en-US" dirty="0"/>
            </a:br>
            <a:r>
              <a:rPr lang="en-US" dirty="0"/>
              <a:t>-floating point operations. [lots more capacity!]</a:t>
            </a:r>
            <a:br>
              <a:rPr lang="en-US" dirty="0"/>
            </a:br>
            <a:r>
              <a:rPr lang="en-US" dirty="0"/>
              <a:t>-[Can I write things in terms of array operations?]</a:t>
            </a:r>
            <a:br>
              <a:rPr lang="en-US" dirty="0"/>
            </a:br>
            <a:r>
              <a:rPr lang="en-US" dirty="0"/>
              <a:t>-</a:t>
            </a:r>
            <a:r>
              <a:rPr lang="en-US" dirty="0" err="1"/>
              <a:t>Cuda</a:t>
            </a:r>
            <a:r>
              <a:rPr lang="en-US" dirty="0"/>
              <a:t> , </a:t>
            </a:r>
            <a:r>
              <a:rPr lang="en-US" dirty="0" err="1"/>
              <a:t>nvidia’s</a:t>
            </a:r>
            <a:r>
              <a:rPr lang="en-US" dirty="0"/>
              <a:t> GPU programming language. [Hardest]; most flexible. It’s basically a variant of C.</a:t>
            </a:r>
            <a:br>
              <a:rPr lang="en-US" dirty="0"/>
            </a:br>
            <a:r>
              <a:rPr lang="en-US" dirty="0"/>
              <a:t>-Write operations abstractly; the tool compiles down to GPU operations</a:t>
            </a:r>
            <a:br>
              <a:rPr lang="en-US" dirty="0"/>
            </a:br>
            <a:r>
              <a:rPr lang="en-US" dirty="0"/>
              <a:t>-GPU: 1 hour: $2 ; 10-20c for an older GPU.</a:t>
            </a:r>
            <a:br>
              <a:rPr lang="en-US" dirty="0"/>
            </a:br>
            <a:br>
              <a:rPr lang="en-US" dirty="0"/>
            </a:br>
            <a:r>
              <a:rPr lang="en-US" dirty="0"/>
              <a:t>And it turns out this method really flexible. We can use it for highly adaptive trials.</a:t>
            </a:r>
            <a:br>
              <a:rPr lang="en-US" dirty="0"/>
            </a:br>
            <a:br>
              <a:rPr lang="en-US" dirty="0"/>
            </a:br>
            <a:r>
              <a:rPr lang="en-US" dirty="0"/>
              <a:t>This one is about as adaptive of a trial as it gets.</a:t>
            </a:r>
            <a:br>
              <a:rPr lang="en-US" dirty="0"/>
            </a:br>
            <a:br>
              <a:rPr lang="en-US" dirty="0"/>
            </a:br>
            <a:r>
              <a:rPr lang="en-US" dirty="0"/>
              <a:t>We’re doing something like a Bayesian Phase II in oncology – using Thompson sampling, aka posterior sampling. </a:t>
            </a:r>
          </a:p>
          <a:p>
            <a:br>
              <a:rPr lang="en-US" dirty="0"/>
            </a:br>
            <a:r>
              <a:rPr lang="en-US" dirty="0"/>
              <a:t>We have two arms with binomial outcomes, with a Bayesian rejection at the end</a:t>
            </a:r>
            <a:br>
              <a:rPr lang="en-US" dirty="0"/>
            </a:br>
            <a:br>
              <a:rPr lang="en-US" dirty="0"/>
            </a:br>
            <a:r>
              <a:rPr lang="en-US" dirty="0"/>
              <a:t>You can see why this is hard to handle analytically with math, because it has a kink.</a:t>
            </a:r>
            <a:br>
              <a:rPr lang="en-US" dirty="0"/>
            </a:br>
            <a:br>
              <a:rPr lang="en-US" dirty="0"/>
            </a:br>
            <a:r>
              <a:rPr lang="en-US" dirty="0"/>
              <a:t>So you are usually forced into simulating like this to figure out the operating characteristics; now we have proof as well. </a:t>
            </a:r>
            <a:br>
              <a:rPr lang="en-US" dirty="0"/>
            </a:br>
            <a:br>
              <a:rPr lang="en-US" dirty="0"/>
            </a:br>
            <a:r>
              <a:rPr lang="en-US" dirty="0"/>
              <a:t>That’s not to say this is easy with these methods either; </a:t>
            </a:r>
            <a:br>
              <a:rPr lang="en-US" dirty="0"/>
            </a:br>
            <a:br>
              <a:rPr lang="en-US" dirty="0"/>
            </a:br>
            <a:r>
              <a:rPr lang="en-US" dirty="0"/>
              <a:t>here we’re doing 800,000 samples per point; and we’re looking at 16,000 grid points here. That’s 10 billion simulations, and I had to use Stanford resources.</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37</a:t>
            </a:fld>
            <a:endParaRPr lang="en-US"/>
          </a:p>
        </p:txBody>
      </p:sp>
    </p:spTree>
    <p:extLst>
      <p:ext uri="{BB962C8B-B14F-4D97-AF65-F5344CB8AC3E}">
        <p14:creationId xmlns:p14="http://schemas.microsoft.com/office/powerpoint/2010/main" val="3868103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point of view of simulation – if you have the actual outcome in your computer</a:t>
            </a:r>
            <a:br>
              <a:rPr lang="en-US" dirty="0"/>
            </a:br>
            <a:br>
              <a:rPr lang="en-US" dirty="0"/>
            </a:br>
            <a:r>
              <a:rPr lang="en-US" dirty="0"/>
              <a:t> censored data is just a restriction on what the rejection rule is allowed to use; </a:t>
            </a:r>
            <a:br>
              <a:rPr lang="en-US" dirty="0"/>
            </a:br>
            <a:r>
              <a:rPr lang="en-US" dirty="0"/>
              <a:t>And thus, using a censored likelihood is like a de-randomization. It makes things better, not worse.</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38</a:t>
            </a:fld>
            <a:endParaRPr lang="en-US"/>
          </a:p>
        </p:txBody>
      </p:sp>
    </p:spTree>
    <p:extLst>
      <p:ext uri="{BB962C8B-B14F-4D97-AF65-F5344CB8AC3E}">
        <p14:creationId xmlns:p14="http://schemas.microsoft.com/office/powerpoint/2010/main" val="2565217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I think this sample size restriction can be lifted, although I do require it in my thesis.</a:t>
            </a:r>
            <a:br>
              <a:rPr lang="en-US" dirty="0"/>
            </a:br>
            <a:br>
              <a:rPr lang="en-US" dirty="0"/>
            </a:br>
            <a:r>
              <a:rPr lang="en-US" dirty="0"/>
              <a:t>I think it can be replaced with a guess of a moral upper bound to the sample size to control the curvature.</a:t>
            </a:r>
          </a:p>
        </p:txBody>
      </p:sp>
      <p:sp>
        <p:nvSpPr>
          <p:cNvPr id="4" name="Slide Number Placeholder 3"/>
          <p:cNvSpPr>
            <a:spLocks noGrp="1"/>
          </p:cNvSpPr>
          <p:nvPr>
            <p:ph type="sldNum" sz="quarter" idx="5"/>
          </p:nvPr>
        </p:nvSpPr>
        <p:spPr/>
        <p:txBody>
          <a:bodyPr/>
          <a:lstStyle/>
          <a:p>
            <a:fld id="{2AA12570-C14D-8E44-9C10-0A262B1BBC23}" type="slidenum">
              <a:rPr lang="en-US" smtClean="0"/>
              <a:t>39</a:t>
            </a:fld>
            <a:endParaRPr lang="en-US"/>
          </a:p>
        </p:txBody>
      </p:sp>
    </p:spTree>
    <p:extLst>
      <p:ext uri="{BB962C8B-B14F-4D97-AF65-F5344CB8AC3E}">
        <p14:creationId xmlns:p14="http://schemas.microsoft.com/office/powerpoint/2010/main" val="1848852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we are not going to knock out the entire class of complex designs.</a:t>
            </a:r>
            <a:br>
              <a:rPr lang="en-US" dirty="0"/>
            </a:br>
            <a:br>
              <a:rPr lang="en-US" dirty="0"/>
            </a:br>
            <a:r>
              <a:rPr lang="en-US" dirty="0"/>
              <a:t>-For lots of designs, it’s just not going to work.</a:t>
            </a:r>
            <a:br>
              <a:rPr lang="en-US" dirty="0"/>
            </a:br>
            <a:r>
              <a:rPr lang="en-US" dirty="0"/>
              <a:t>-Now, computers are always getting more powerful, so there is a long-term interest here. </a:t>
            </a:r>
            <a:br>
              <a:rPr lang="en-US" dirty="0"/>
            </a:br>
            <a:br>
              <a:rPr lang="en-US" dirty="0"/>
            </a:br>
            <a:r>
              <a:rPr lang="en-US" dirty="0"/>
              <a:t>I don’t know whether this will max out at a 3-arm trial, and only go up another arm per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_____</a:t>
            </a:r>
            <a:br>
              <a:rPr lang="en-US" dirty="0"/>
            </a:br>
            <a:br>
              <a:rPr lang="en-US" dirty="0"/>
            </a:br>
            <a:r>
              <a:rPr lang="en-US" dirty="0"/>
              <a:t>[List other issues]</a:t>
            </a:r>
            <a:br>
              <a:rPr lang="en-US" dirty="0"/>
            </a:br>
            <a:r>
              <a:rPr lang="en-US" dirty="0"/>
              <a:t>____</a:t>
            </a:r>
            <a:br>
              <a:rPr lang="en-US" dirty="0"/>
            </a:br>
            <a:r>
              <a:rPr lang="en-US" dirty="0"/>
              <a:t>Note that two issues here – 2 and 4, are more general problems with simulations, that I imagine the CID team is facing in its current cases</a:t>
            </a:r>
            <a:br>
              <a:rPr lang="en-US" dirty="0"/>
            </a:br>
            <a:r>
              <a:rPr lang="en-US" dirty="0"/>
              <a:t>____</a:t>
            </a:r>
            <a:br>
              <a:rPr lang="en-US" dirty="0"/>
            </a:br>
            <a:br>
              <a:rPr lang="en-US" dirty="0"/>
            </a:br>
            <a:r>
              <a:rPr lang="en-US" dirty="0"/>
              <a:t>Narrowing in on the model is a challenging issue! It’s something I’m sure CID is finding ways to deal with in their current work, and I really look forward to seeing cases and standards for what is acceptable.</a:t>
            </a:r>
            <a:br>
              <a:rPr lang="en-US" dirty="0"/>
            </a:br>
            <a:br>
              <a:rPr lang="en-US" dirty="0"/>
            </a:br>
            <a:r>
              <a:rPr lang="en-US" dirty="0"/>
              <a:t>Similar for justifying why we can limit our attention to a bounded region.</a:t>
            </a:r>
            <a:br>
              <a:rPr lang="en-US" dirty="0"/>
            </a:br>
            <a:r>
              <a:rPr lang="en-US" dirty="0"/>
              <a:t>Which can involve a math proof, or constraints of reality.</a:t>
            </a:r>
            <a:br>
              <a:rPr lang="en-US" dirty="0"/>
            </a:br>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40</a:t>
            </a:fld>
            <a:endParaRPr lang="en-US"/>
          </a:p>
        </p:txBody>
      </p:sp>
    </p:spTree>
    <p:extLst>
      <p:ext uri="{BB962C8B-B14F-4D97-AF65-F5344CB8AC3E}">
        <p14:creationId xmlns:p14="http://schemas.microsoft.com/office/powerpoint/2010/main" val="946634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“Just run it again” does not inspire confidence. </a:t>
            </a:r>
          </a:p>
          <a:p>
            <a:pPr marL="0" indent="0">
              <a:buNone/>
            </a:pPr>
            <a:r>
              <a:rPr lang="en-US" dirty="0"/>
              <a:t>But there is a better way…</a:t>
            </a:r>
          </a:p>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41</a:t>
            </a:fld>
            <a:endParaRPr lang="en-US"/>
          </a:p>
        </p:txBody>
      </p:sp>
    </p:spTree>
    <p:extLst>
      <p:ext uri="{BB962C8B-B14F-4D97-AF65-F5344CB8AC3E}">
        <p14:creationId xmlns:p14="http://schemas.microsoft.com/office/powerpoint/2010/main" val="135595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you have to persuade pharma to use it</a:t>
            </a:r>
            <a:br>
              <a:rPr lang="en-US" sz="1200" kern="1200" dirty="0">
                <a:solidFill>
                  <a:schemeClr val="tx1"/>
                </a:solidFill>
                <a:effectLst/>
                <a:latin typeface="+mn-lt"/>
                <a:ea typeface="+mn-ea"/>
                <a:cs typeface="+mn-cs"/>
              </a:rPr>
            </a:b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A12570-C14D-8E44-9C10-0A262B1BBC23}" type="slidenum">
              <a:rPr lang="en-US" smtClean="0"/>
              <a:t>4</a:t>
            </a:fld>
            <a:endParaRPr lang="en-US"/>
          </a:p>
        </p:txBody>
      </p:sp>
    </p:spTree>
    <p:extLst>
      <p:ext uri="{BB962C8B-B14F-4D97-AF65-F5344CB8AC3E}">
        <p14:creationId xmlns:p14="http://schemas.microsoft.com/office/powerpoint/2010/main" val="1821232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42</a:t>
            </a:fld>
            <a:endParaRPr lang="en-US"/>
          </a:p>
        </p:txBody>
      </p:sp>
    </p:spTree>
    <p:extLst>
      <p:ext uri="{BB962C8B-B14F-4D97-AF65-F5344CB8AC3E}">
        <p14:creationId xmlns:p14="http://schemas.microsoft.com/office/powerpoint/2010/main" val="3708259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46</a:t>
            </a:fld>
            <a:endParaRPr lang="en-US"/>
          </a:p>
        </p:txBody>
      </p:sp>
    </p:spTree>
    <p:extLst>
      <p:ext uri="{BB962C8B-B14F-4D97-AF65-F5344CB8AC3E}">
        <p14:creationId xmlns:p14="http://schemas.microsoft.com/office/powerpoint/2010/main" val="3932050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Taylor Expansion in Remainder Form</a:t>
            </a:r>
          </a:p>
        </p:txBody>
      </p:sp>
      <p:sp>
        <p:nvSpPr>
          <p:cNvPr id="4" name="Slide Number Placeholder 3"/>
          <p:cNvSpPr>
            <a:spLocks noGrp="1"/>
          </p:cNvSpPr>
          <p:nvPr>
            <p:ph type="sldNum" sz="quarter" idx="5"/>
          </p:nvPr>
        </p:nvSpPr>
        <p:spPr/>
        <p:txBody>
          <a:bodyPr/>
          <a:lstStyle/>
          <a:p>
            <a:fld id="{2AA12570-C14D-8E44-9C10-0A262B1BBC23}" type="slidenum">
              <a:rPr lang="en-US" smtClean="0"/>
              <a:t>48</a:t>
            </a:fld>
            <a:endParaRPr lang="en-US"/>
          </a:p>
        </p:txBody>
      </p:sp>
    </p:spTree>
    <p:extLst>
      <p:ext uri="{BB962C8B-B14F-4D97-AF65-F5344CB8AC3E}">
        <p14:creationId xmlns:p14="http://schemas.microsoft.com/office/powerpoint/2010/main" val="89823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50</a:t>
            </a:fld>
            <a:endParaRPr lang="en-US"/>
          </a:p>
        </p:txBody>
      </p:sp>
    </p:spTree>
    <p:extLst>
      <p:ext uri="{BB962C8B-B14F-4D97-AF65-F5344CB8AC3E}">
        <p14:creationId xmlns:p14="http://schemas.microsoft.com/office/powerpoint/2010/main" val="3803186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51</a:t>
            </a:fld>
            <a:endParaRPr lang="en-US"/>
          </a:p>
        </p:txBody>
      </p:sp>
    </p:spTree>
    <p:extLst>
      <p:ext uri="{BB962C8B-B14F-4D97-AF65-F5344CB8AC3E}">
        <p14:creationId xmlns:p14="http://schemas.microsoft.com/office/powerpoint/2010/main" val="22197248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52</a:t>
            </a:fld>
            <a:endParaRPr lang="en-US"/>
          </a:p>
        </p:txBody>
      </p:sp>
    </p:spTree>
    <p:extLst>
      <p:ext uri="{BB962C8B-B14F-4D97-AF65-F5344CB8AC3E}">
        <p14:creationId xmlns:p14="http://schemas.microsoft.com/office/powerpoint/2010/main" val="943865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A12570-C14D-8E44-9C10-0A262B1BBC23}" type="slidenum">
              <a:rPr lang="en-US" smtClean="0"/>
              <a:t>53</a:t>
            </a:fld>
            <a:endParaRPr lang="en-US"/>
          </a:p>
        </p:txBody>
      </p:sp>
    </p:spTree>
    <p:extLst>
      <p:ext uri="{BB962C8B-B14F-4D97-AF65-F5344CB8AC3E}">
        <p14:creationId xmlns:p14="http://schemas.microsoft.com/office/powerpoint/2010/main" val="38993096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thesis proof requires a hard upper bound on the sample size.</a:t>
            </a:r>
            <a:br>
              <a:rPr lang="en-US" dirty="0"/>
            </a:br>
            <a:br>
              <a:rPr lang="en-US" dirty="0"/>
            </a:br>
            <a:r>
              <a:rPr lang="en-US" dirty="0"/>
              <a:t>I believe you can get around that rigorously, by picking a sample size upper bound that you only exceed with very small probability.</a:t>
            </a:r>
          </a:p>
        </p:txBody>
      </p:sp>
      <p:sp>
        <p:nvSpPr>
          <p:cNvPr id="4" name="Slide Number Placeholder 3"/>
          <p:cNvSpPr>
            <a:spLocks noGrp="1"/>
          </p:cNvSpPr>
          <p:nvPr>
            <p:ph type="sldNum" sz="quarter" idx="5"/>
          </p:nvPr>
        </p:nvSpPr>
        <p:spPr/>
        <p:txBody>
          <a:bodyPr/>
          <a:lstStyle/>
          <a:p>
            <a:fld id="{2AA12570-C14D-8E44-9C10-0A262B1BBC23}" type="slidenum">
              <a:rPr lang="en-US" smtClean="0"/>
              <a:t>54</a:t>
            </a:fld>
            <a:endParaRPr lang="en-US"/>
          </a:p>
        </p:txBody>
      </p:sp>
    </p:spTree>
    <p:extLst>
      <p:ext uri="{BB962C8B-B14F-4D97-AF65-F5344CB8AC3E}">
        <p14:creationId xmlns:p14="http://schemas.microsoft.com/office/powerpoint/2010/main" val="3845438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you’ll have to make the case that it gives you benefits that are worth the operating risks and the costs of complexity. Which are, admittedly much larger than you’d expect.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If you can do that, that’s enough for your early phase trial!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And hey, if you look around, I think we actually are in a renaissance of adaptive design for early phase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A12570-C14D-8E44-9C10-0A262B1BBC23}" type="slidenum">
              <a:rPr lang="en-US" smtClean="0"/>
              <a:t>5</a:t>
            </a:fld>
            <a:endParaRPr lang="en-US"/>
          </a:p>
        </p:txBody>
      </p:sp>
    </p:spTree>
    <p:extLst>
      <p:ext uri="{BB962C8B-B14F-4D97-AF65-F5344CB8AC3E}">
        <p14:creationId xmlns:p14="http://schemas.microsoft.com/office/powerpoint/2010/main" val="1829252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if you’re in late phase, you’ll need to convince the company that it’s not going to affect their FDA processing.</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A12570-C14D-8E44-9C10-0A262B1BBC23}" type="slidenum">
              <a:rPr lang="en-US" smtClean="0"/>
              <a:t>6</a:t>
            </a:fld>
            <a:endParaRPr lang="en-US"/>
          </a:p>
        </p:txBody>
      </p:sp>
    </p:spTree>
    <p:extLst>
      <p:ext uri="{BB962C8B-B14F-4D97-AF65-F5344CB8AC3E}">
        <p14:creationId xmlns:p14="http://schemas.microsoft.com/office/powerpoint/2010/main" val="3639077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this means the FDA has to be persuaded about wanting to use a new design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A12570-C14D-8E44-9C10-0A262B1BBC23}" type="slidenum">
              <a:rPr lang="en-US" smtClean="0"/>
              <a:t>7</a:t>
            </a:fld>
            <a:endParaRPr lang="en-US"/>
          </a:p>
        </p:txBody>
      </p:sp>
    </p:spTree>
    <p:extLst>
      <p:ext uri="{BB962C8B-B14F-4D97-AF65-F5344CB8AC3E}">
        <p14:creationId xmlns:p14="http://schemas.microsoft.com/office/powerpoint/2010/main" val="349147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persuade the FDA, you might need to pass through negotiations - and supply evidence that you’re controlling Type I Error</a:t>
            </a:r>
            <a:br>
              <a:rPr lang="en-US" sz="1200" kern="1200" dirty="0">
                <a:solidFill>
                  <a:schemeClr val="tx1"/>
                </a:solidFill>
                <a:effectLst/>
                <a:latin typeface="+mn-lt"/>
                <a:ea typeface="+mn-ea"/>
                <a:cs typeface="+mn-cs"/>
              </a:rPr>
            </a:b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A12570-C14D-8E44-9C10-0A262B1BBC23}" type="slidenum">
              <a:rPr lang="en-US" smtClean="0"/>
              <a:t>8</a:t>
            </a:fld>
            <a:endParaRPr lang="en-US"/>
          </a:p>
        </p:txBody>
      </p:sp>
    </p:spTree>
    <p:extLst>
      <p:ext uri="{BB962C8B-B14F-4D97-AF65-F5344CB8AC3E}">
        <p14:creationId xmlns:p14="http://schemas.microsoft.com/office/powerpoint/2010/main" val="1058668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there’s the concerning possibility negotiations will change the design, sending you back to square 1, and have to do this over again. So you’d better have very flexible methods.</a:t>
            </a:r>
          </a:p>
        </p:txBody>
      </p:sp>
      <p:sp>
        <p:nvSpPr>
          <p:cNvPr id="4" name="Slide Number Placeholder 3"/>
          <p:cNvSpPr>
            <a:spLocks noGrp="1"/>
          </p:cNvSpPr>
          <p:nvPr>
            <p:ph type="sldNum" sz="quarter" idx="5"/>
          </p:nvPr>
        </p:nvSpPr>
        <p:spPr/>
        <p:txBody>
          <a:bodyPr/>
          <a:lstStyle/>
          <a:p>
            <a:fld id="{2AA12570-C14D-8E44-9C10-0A262B1BBC23}" type="slidenum">
              <a:rPr lang="en-US" smtClean="0"/>
              <a:t>9</a:t>
            </a:fld>
            <a:endParaRPr lang="en-US"/>
          </a:p>
        </p:txBody>
      </p:sp>
    </p:spTree>
    <p:extLst>
      <p:ext uri="{BB962C8B-B14F-4D97-AF65-F5344CB8AC3E}">
        <p14:creationId xmlns:p14="http://schemas.microsoft.com/office/powerpoint/2010/main" val="3206753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B870-2E63-2D46-9F46-E3D2A45235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881DE9-D75A-0841-BE66-51002E1ABB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D24898-5A5F-3A42-9F08-B60DCBF16FC7}"/>
              </a:ext>
            </a:extLst>
          </p:cNvPr>
          <p:cNvSpPr>
            <a:spLocks noGrp="1"/>
          </p:cNvSpPr>
          <p:nvPr>
            <p:ph type="dt" sz="half" idx="10"/>
          </p:nvPr>
        </p:nvSpPr>
        <p:spPr/>
        <p:txBody>
          <a:bodyPr/>
          <a:lstStyle/>
          <a:p>
            <a:fld id="{1AD64C0E-4923-974F-ACB3-D0CDBABDAA5B}" type="datetimeFigureOut">
              <a:rPr lang="en-US" smtClean="0"/>
              <a:t>10/22/21</a:t>
            </a:fld>
            <a:endParaRPr lang="en-US"/>
          </a:p>
        </p:txBody>
      </p:sp>
      <p:sp>
        <p:nvSpPr>
          <p:cNvPr id="5" name="Footer Placeholder 4">
            <a:extLst>
              <a:ext uri="{FF2B5EF4-FFF2-40B4-BE49-F238E27FC236}">
                <a16:creationId xmlns:a16="http://schemas.microsoft.com/office/drawing/2014/main" id="{8B175E06-6C10-7548-97D1-1A247EF4E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F3F85-6D2F-824B-AA82-08B8A83BFD43}"/>
              </a:ext>
            </a:extLst>
          </p:cNvPr>
          <p:cNvSpPr>
            <a:spLocks noGrp="1"/>
          </p:cNvSpPr>
          <p:nvPr>
            <p:ph type="sldNum" sz="quarter" idx="12"/>
          </p:nvPr>
        </p:nvSpPr>
        <p:spPr/>
        <p:txBody>
          <a:bodyPr/>
          <a:lstStyle/>
          <a:p>
            <a:fld id="{CF73567F-BBCB-FE40-AFD5-A6CB6CDED52E}" type="slidenum">
              <a:rPr lang="en-US" smtClean="0"/>
              <a:t>‹#›</a:t>
            </a:fld>
            <a:endParaRPr lang="en-US"/>
          </a:p>
        </p:txBody>
      </p:sp>
    </p:spTree>
    <p:extLst>
      <p:ext uri="{BB962C8B-B14F-4D97-AF65-F5344CB8AC3E}">
        <p14:creationId xmlns:p14="http://schemas.microsoft.com/office/powerpoint/2010/main" val="2429952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DF34-02F8-FB4B-B860-C26A2B2104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2FAF6F-7FF0-7940-AFC5-6C78B3BA99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41A9E-FA59-F043-81A0-42BCC0F5F179}"/>
              </a:ext>
            </a:extLst>
          </p:cNvPr>
          <p:cNvSpPr>
            <a:spLocks noGrp="1"/>
          </p:cNvSpPr>
          <p:nvPr>
            <p:ph type="dt" sz="half" idx="10"/>
          </p:nvPr>
        </p:nvSpPr>
        <p:spPr/>
        <p:txBody>
          <a:bodyPr/>
          <a:lstStyle/>
          <a:p>
            <a:fld id="{1AD64C0E-4923-974F-ACB3-D0CDBABDAA5B}" type="datetimeFigureOut">
              <a:rPr lang="en-US" smtClean="0"/>
              <a:t>10/22/21</a:t>
            </a:fld>
            <a:endParaRPr lang="en-US"/>
          </a:p>
        </p:txBody>
      </p:sp>
      <p:sp>
        <p:nvSpPr>
          <p:cNvPr id="5" name="Footer Placeholder 4">
            <a:extLst>
              <a:ext uri="{FF2B5EF4-FFF2-40B4-BE49-F238E27FC236}">
                <a16:creationId xmlns:a16="http://schemas.microsoft.com/office/drawing/2014/main" id="{301C616E-1233-6747-A9EB-B013286E3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1E3E8-C507-0F40-99E2-348262E04A62}"/>
              </a:ext>
            </a:extLst>
          </p:cNvPr>
          <p:cNvSpPr>
            <a:spLocks noGrp="1"/>
          </p:cNvSpPr>
          <p:nvPr>
            <p:ph type="sldNum" sz="quarter" idx="12"/>
          </p:nvPr>
        </p:nvSpPr>
        <p:spPr/>
        <p:txBody>
          <a:bodyPr/>
          <a:lstStyle/>
          <a:p>
            <a:fld id="{CF73567F-BBCB-FE40-AFD5-A6CB6CDED52E}" type="slidenum">
              <a:rPr lang="en-US" smtClean="0"/>
              <a:t>‹#›</a:t>
            </a:fld>
            <a:endParaRPr lang="en-US"/>
          </a:p>
        </p:txBody>
      </p:sp>
    </p:spTree>
    <p:extLst>
      <p:ext uri="{BB962C8B-B14F-4D97-AF65-F5344CB8AC3E}">
        <p14:creationId xmlns:p14="http://schemas.microsoft.com/office/powerpoint/2010/main" val="4023745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4A75E9-38B1-2044-BD25-D00071D89A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207A3E-2E15-4348-A8B5-3C096A558B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A27EC-FB0A-AB4E-87D0-38A5F4217565}"/>
              </a:ext>
            </a:extLst>
          </p:cNvPr>
          <p:cNvSpPr>
            <a:spLocks noGrp="1"/>
          </p:cNvSpPr>
          <p:nvPr>
            <p:ph type="dt" sz="half" idx="10"/>
          </p:nvPr>
        </p:nvSpPr>
        <p:spPr/>
        <p:txBody>
          <a:bodyPr/>
          <a:lstStyle/>
          <a:p>
            <a:fld id="{1AD64C0E-4923-974F-ACB3-D0CDBABDAA5B}" type="datetimeFigureOut">
              <a:rPr lang="en-US" smtClean="0"/>
              <a:t>10/22/21</a:t>
            </a:fld>
            <a:endParaRPr lang="en-US"/>
          </a:p>
        </p:txBody>
      </p:sp>
      <p:sp>
        <p:nvSpPr>
          <p:cNvPr id="5" name="Footer Placeholder 4">
            <a:extLst>
              <a:ext uri="{FF2B5EF4-FFF2-40B4-BE49-F238E27FC236}">
                <a16:creationId xmlns:a16="http://schemas.microsoft.com/office/drawing/2014/main" id="{CD9DF803-450F-AE42-832F-AACD53E186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F9C5C0-44CE-A243-95EE-8D743ADCDB59}"/>
              </a:ext>
            </a:extLst>
          </p:cNvPr>
          <p:cNvSpPr>
            <a:spLocks noGrp="1"/>
          </p:cNvSpPr>
          <p:nvPr>
            <p:ph type="sldNum" sz="quarter" idx="12"/>
          </p:nvPr>
        </p:nvSpPr>
        <p:spPr/>
        <p:txBody>
          <a:bodyPr/>
          <a:lstStyle/>
          <a:p>
            <a:fld id="{CF73567F-BBCB-FE40-AFD5-A6CB6CDED52E}" type="slidenum">
              <a:rPr lang="en-US" smtClean="0"/>
              <a:t>‹#›</a:t>
            </a:fld>
            <a:endParaRPr lang="en-US"/>
          </a:p>
        </p:txBody>
      </p:sp>
    </p:spTree>
    <p:extLst>
      <p:ext uri="{BB962C8B-B14F-4D97-AF65-F5344CB8AC3E}">
        <p14:creationId xmlns:p14="http://schemas.microsoft.com/office/powerpoint/2010/main" val="1897004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E543-04CC-2849-885F-D3C9ED3A71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55099E-8674-C541-9324-422D3922E2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F24D2-7423-1643-B243-F319E3C743CA}"/>
              </a:ext>
            </a:extLst>
          </p:cNvPr>
          <p:cNvSpPr>
            <a:spLocks noGrp="1"/>
          </p:cNvSpPr>
          <p:nvPr>
            <p:ph type="dt" sz="half" idx="10"/>
          </p:nvPr>
        </p:nvSpPr>
        <p:spPr/>
        <p:txBody>
          <a:bodyPr/>
          <a:lstStyle/>
          <a:p>
            <a:fld id="{1AD64C0E-4923-974F-ACB3-D0CDBABDAA5B}" type="datetimeFigureOut">
              <a:rPr lang="en-US" smtClean="0"/>
              <a:t>10/22/21</a:t>
            </a:fld>
            <a:endParaRPr lang="en-US"/>
          </a:p>
        </p:txBody>
      </p:sp>
      <p:sp>
        <p:nvSpPr>
          <p:cNvPr id="5" name="Footer Placeholder 4">
            <a:extLst>
              <a:ext uri="{FF2B5EF4-FFF2-40B4-BE49-F238E27FC236}">
                <a16:creationId xmlns:a16="http://schemas.microsoft.com/office/drawing/2014/main" id="{002E4E3D-BC21-C244-B660-E0675BF08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18546-A238-3041-B4F8-9EE1D079C67A}"/>
              </a:ext>
            </a:extLst>
          </p:cNvPr>
          <p:cNvSpPr>
            <a:spLocks noGrp="1"/>
          </p:cNvSpPr>
          <p:nvPr>
            <p:ph type="sldNum" sz="quarter" idx="12"/>
          </p:nvPr>
        </p:nvSpPr>
        <p:spPr/>
        <p:txBody>
          <a:bodyPr/>
          <a:lstStyle/>
          <a:p>
            <a:fld id="{CF73567F-BBCB-FE40-AFD5-A6CB6CDED52E}" type="slidenum">
              <a:rPr lang="en-US" smtClean="0"/>
              <a:t>‹#›</a:t>
            </a:fld>
            <a:endParaRPr lang="en-US"/>
          </a:p>
        </p:txBody>
      </p:sp>
    </p:spTree>
    <p:extLst>
      <p:ext uri="{BB962C8B-B14F-4D97-AF65-F5344CB8AC3E}">
        <p14:creationId xmlns:p14="http://schemas.microsoft.com/office/powerpoint/2010/main" val="353868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28C57-4E5E-5D4A-A96E-9BF99C49BC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593006-0BBA-E24A-AC13-72A7E4C208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42BE95-6B73-5E45-98B3-C4553E339D13}"/>
              </a:ext>
            </a:extLst>
          </p:cNvPr>
          <p:cNvSpPr>
            <a:spLocks noGrp="1"/>
          </p:cNvSpPr>
          <p:nvPr>
            <p:ph type="dt" sz="half" idx="10"/>
          </p:nvPr>
        </p:nvSpPr>
        <p:spPr/>
        <p:txBody>
          <a:bodyPr/>
          <a:lstStyle/>
          <a:p>
            <a:fld id="{1AD64C0E-4923-974F-ACB3-D0CDBABDAA5B}" type="datetimeFigureOut">
              <a:rPr lang="en-US" smtClean="0"/>
              <a:t>10/22/21</a:t>
            </a:fld>
            <a:endParaRPr lang="en-US"/>
          </a:p>
        </p:txBody>
      </p:sp>
      <p:sp>
        <p:nvSpPr>
          <p:cNvPr id="5" name="Footer Placeholder 4">
            <a:extLst>
              <a:ext uri="{FF2B5EF4-FFF2-40B4-BE49-F238E27FC236}">
                <a16:creationId xmlns:a16="http://schemas.microsoft.com/office/drawing/2014/main" id="{98B7B198-3231-974B-B247-64DA56A57C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F1054C-6713-7049-B24C-E5AD0E5671DB}"/>
              </a:ext>
            </a:extLst>
          </p:cNvPr>
          <p:cNvSpPr>
            <a:spLocks noGrp="1"/>
          </p:cNvSpPr>
          <p:nvPr>
            <p:ph type="sldNum" sz="quarter" idx="12"/>
          </p:nvPr>
        </p:nvSpPr>
        <p:spPr/>
        <p:txBody>
          <a:bodyPr/>
          <a:lstStyle/>
          <a:p>
            <a:fld id="{CF73567F-BBCB-FE40-AFD5-A6CB6CDED52E}" type="slidenum">
              <a:rPr lang="en-US" smtClean="0"/>
              <a:t>‹#›</a:t>
            </a:fld>
            <a:endParaRPr lang="en-US"/>
          </a:p>
        </p:txBody>
      </p:sp>
    </p:spTree>
    <p:extLst>
      <p:ext uri="{BB962C8B-B14F-4D97-AF65-F5344CB8AC3E}">
        <p14:creationId xmlns:p14="http://schemas.microsoft.com/office/powerpoint/2010/main" val="3781264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176B-FD9A-0044-B11C-0BE92492EA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443E5A-9F37-7848-98A8-FBFEF6ACDC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816BF0-97BF-7246-9AF3-A5AE7BC8B4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063BEA-E4BE-0640-8D98-C1A1AAFDBA0E}"/>
              </a:ext>
            </a:extLst>
          </p:cNvPr>
          <p:cNvSpPr>
            <a:spLocks noGrp="1"/>
          </p:cNvSpPr>
          <p:nvPr>
            <p:ph type="dt" sz="half" idx="10"/>
          </p:nvPr>
        </p:nvSpPr>
        <p:spPr/>
        <p:txBody>
          <a:bodyPr/>
          <a:lstStyle/>
          <a:p>
            <a:fld id="{1AD64C0E-4923-974F-ACB3-D0CDBABDAA5B}" type="datetimeFigureOut">
              <a:rPr lang="en-US" smtClean="0"/>
              <a:t>10/22/21</a:t>
            </a:fld>
            <a:endParaRPr lang="en-US"/>
          </a:p>
        </p:txBody>
      </p:sp>
      <p:sp>
        <p:nvSpPr>
          <p:cNvPr id="6" name="Footer Placeholder 5">
            <a:extLst>
              <a:ext uri="{FF2B5EF4-FFF2-40B4-BE49-F238E27FC236}">
                <a16:creationId xmlns:a16="http://schemas.microsoft.com/office/drawing/2014/main" id="{13D88A4B-9E4E-F24D-B5D6-95664CFC1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C10E23-B0A2-C749-8461-69F7389753EB}"/>
              </a:ext>
            </a:extLst>
          </p:cNvPr>
          <p:cNvSpPr>
            <a:spLocks noGrp="1"/>
          </p:cNvSpPr>
          <p:nvPr>
            <p:ph type="sldNum" sz="quarter" idx="12"/>
          </p:nvPr>
        </p:nvSpPr>
        <p:spPr/>
        <p:txBody>
          <a:bodyPr/>
          <a:lstStyle/>
          <a:p>
            <a:fld id="{CF73567F-BBCB-FE40-AFD5-A6CB6CDED52E}" type="slidenum">
              <a:rPr lang="en-US" smtClean="0"/>
              <a:t>‹#›</a:t>
            </a:fld>
            <a:endParaRPr lang="en-US"/>
          </a:p>
        </p:txBody>
      </p:sp>
    </p:spTree>
    <p:extLst>
      <p:ext uri="{BB962C8B-B14F-4D97-AF65-F5344CB8AC3E}">
        <p14:creationId xmlns:p14="http://schemas.microsoft.com/office/powerpoint/2010/main" val="3153178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0590E-83E0-F740-8E7F-48A8399F44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5D4EE8-28C0-0049-85D5-049176A976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2F598C-A1BE-2940-9CDD-EC7D4A4E34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FF2B54-7AD1-514F-AD55-A79AE67D67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3303D-EE4F-7A47-B29F-283A5876AD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78BEC4-BBFC-E648-8142-1754573736A1}"/>
              </a:ext>
            </a:extLst>
          </p:cNvPr>
          <p:cNvSpPr>
            <a:spLocks noGrp="1"/>
          </p:cNvSpPr>
          <p:nvPr>
            <p:ph type="dt" sz="half" idx="10"/>
          </p:nvPr>
        </p:nvSpPr>
        <p:spPr/>
        <p:txBody>
          <a:bodyPr/>
          <a:lstStyle/>
          <a:p>
            <a:fld id="{1AD64C0E-4923-974F-ACB3-D0CDBABDAA5B}" type="datetimeFigureOut">
              <a:rPr lang="en-US" smtClean="0"/>
              <a:t>10/22/21</a:t>
            </a:fld>
            <a:endParaRPr lang="en-US"/>
          </a:p>
        </p:txBody>
      </p:sp>
      <p:sp>
        <p:nvSpPr>
          <p:cNvPr id="8" name="Footer Placeholder 7">
            <a:extLst>
              <a:ext uri="{FF2B5EF4-FFF2-40B4-BE49-F238E27FC236}">
                <a16:creationId xmlns:a16="http://schemas.microsoft.com/office/drawing/2014/main" id="{9E665BE9-5788-CE4D-82DA-188AA03BC8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3573F4-ACA7-0940-B2A2-931BDE7391D3}"/>
              </a:ext>
            </a:extLst>
          </p:cNvPr>
          <p:cNvSpPr>
            <a:spLocks noGrp="1"/>
          </p:cNvSpPr>
          <p:nvPr>
            <p:ph type="sldNum" sz="quarter" idx="12"/>
          </p:nvPr>
        </p:nvSpPr>
        <p:spPr/>
        <p:txBody>
          <a:bodyPr/>
          <a:lstStyle/>
          <a:p>
            <a:fld id="{CF73567F-BBCB-FE40-AFD5-A6CB6CDED52E}" type="slidenum">
              <a:rPr lang="en-US" smtClean="0"/>
              <a:t>‹#›</a:t>
            </a:fld>
            <a:endParaRPr lang="en-US"/>
          </a:p>
        </p:txBody>
      </p:sp>
    </p:spTree>
    <p:extLst>
      <p:ext uri="{BB962C8B-B14F-4D97-AF65-F5344CB8AC3E}">
        <p14:creationId xmlns:p14="http://schemas.microsoft.com/office/powerpoint/2010/main" val="3846795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BAE2-AA3F-A342-8A5D-116B06868B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64FC33-390D-B149-A223-DDFEFE9D0698}"/>
              </a:ext>
            </a:extLst>
          </p:cNvPr>
          <p:cNvSpPr>
            <a:spLocks noGrp="1"/>
          </p:cNvSpPr>
          <p:nvPr>
            <p:ph type="dt" sz="half" idx="10"/>
          </p:nvPr>
        </p:nvSpPr>
        <p:spPr/>
        <p:txBody>
          <a:bodyPr/>
          <a:lstStyle/>
          <a:p>
            <a:fld id="{1AD64C0E-4923-974F-ACB3-D0CDBABDAA5B}" type="datetimeFigureOut">
              <a:rPr lang="en-US" smtClean="0"/>
              <a:t>10/22/21</a:t>
            </a:fld>
            <a:endParaRPr lang="en-US"/>
          </a:p>
        </p:txBody>
      </p:sp>
      <p:sp>
        <p:nvSpPr>
          <p:cNvPr id="4" name="Footer Placeholder 3">
            <a:extLst>
              <a:ext uri="{FF2B5EF4-FFF2-40B4-BE49-F238E27FC236}">
                <a16:creationId xmlns:a16="http://schemas.microsoft.com/office/drawing/2014/main" id="{03E90E1D-12E6-C244-B23B-391E0241FC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C9EFDF-0D4C-0A48-97A0-D01F30B62582}"/>
              </a:ext>
            </a:extLst>
          </p:cNvPr>
          <p:cNvSpPr>
            <a:spLocks noGrp="1"/>
          </p:cNvSpPr>
          <p:nvPr>
            <p:ph type="sldNum" sz="quarter" idx="12"/>
          </p:nvPr>
        </p:nvSpPr>
        <p:spPr/>
        <p:txBody>
          <a:bodyPr/>
          <a:lstStyle/>
          <a:p>
            <a:fld id="{CF73567F-BBCB-FE40-AFD5-A6CB6CDED52E}" type="slidenum">
              <a:rPr lang="en-US" smtClean="0"/>
              <a:t>‹#›</a:t>
            </a:fld>
            <a:endParaRPr lang="en-US"/>
          </a:p>
        </p:txBody>
      </p:sp>
    </p:spTree>
    <p:extLst>
      <p:ext uri="{BB962C8B-B14F-4D97-AF65-F5344CB8AC3E}">
        <p14:creationId xmlns:p14="http://schemas.microsoft.com/office/powerpoint/2010/main" val="1697319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70BBA6-A765-E648-B0CB-BF13CA687014}"/>
              </a:ext>
            </a:extLst>
          </p:cNvPr>
          <p:cNvSpPr>
            <a:spLocks noGrp="1"/>
          </p:cNvSpPr>
          <p:nvPr>
            <p:ph type="dt" sz="half" idx="10"/>
          </p:nvPr>
        </p:nvSpPr>
        <p:spPr/>
        <p:txBody>
          <a:bodyPr/>
          <a:lstStyle/>
          <a:p>
            <a:fld id="{1AD64C0E-4923-974F-ACB3-D0CDBABDAA5B}" type="datetimeFigureOut">
              <a:rPr lang="en-US" smtClean="0"/>
              <a:t>10/22/21</a:t>
            </a:fld>
            <a:endParaRPr lang="en-US"/>
          </a:p>
        </p:txBody>
      </p:sp>
      <p:sp>
        <p:nvSpPr>
          <p:cNvPr id="3" name="Footer Placeholder 2">
            <a:extLst>
              <a:ext uri="{FF2B5EF4-FFF2-40B4-BE49-F238E27FC236}">
                <a16:creationId xmlns:a16="http://schemas.microsoft.com/office/drawing/2014/main" id="{34F187E2-D129-D048-9BAE-F6311963C8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5692-3C04-E746-A5BD-D644C01AEB65}"/>
              </a:ext>
            </a:extLst>
          </p:cNvPr>
          <p:cNvSpPr>
            <a:spLocks noGrp="1"/>
          </p:cNvSpPr>
          <p:nvPr>
            <p:ph type="sldNum" sz="quarter" idx="12"/>
          </p:nvPr>
        </p:nvSpPr>
        <p:spPr/>
        <p:txBody>
          <a:bodyPr/>
          <a:lstStyle/>
          <a:p>
            <a:fld id="{CF73567F-BBCB-FE40-AFD5-A6CB6CDED52E}" type="slidenum">
              <a:rPr lang="en-US" smtClean="0"/>
              <a:t>‹#›</a:t>
            </a:fld>
            <a:endParaRPr lang="en-US"/>
          </a:p>
        </p:txBody>
      </p:sp>
    </p:spTree>
    <p:extLst>
      <p:ext uri="{BB962C8B-B14F-4D97-AF65-F5344CB8AC3E}">
        <p14:creationId xmlns:p14="http://schemas.microsoft.com/office/powerpoint/2010/main" val="1514421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D77F-65DF-C947-8C47-58AFE8C39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ACFE0A-C45D-A846-965D-A7379CA113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B4A9F8-124B-894C-A68B-E0C4A608B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71DECB-9C6E-EA4F-9D34-8DB46C3C8586}"/>
              </a:ext>
            </a:extLst>
          </p:cNvPr>
          <p:cNvSpPr>
            <a:spLocks noGrp="1"/>
          </p:cNvSpPr>
          <p:nvPr>
            <p:ph type="dt" sz="half" idx="10"/>
          </p:nvPr>
        </p:nvSpPr>
        <p:spPr/>
        <p:txBody>
          <a:bodyPr/>
          <a:lstStyle/>
          <a:p>
            <a:fld id="{1AD64C0E-4923-974F-ACB3-D0CDBABDAA5B}" type="datetimeFigureOut">
              <a:rPr lang="en-US" smtClean="0"/>
              <a:t>10/22/21</a:t>
            </a:fld>
            <a:endParaRPr lang="en-US"/>
          </a:p>
        </p:txBody>
      </p:sp>
      <p:sp>
        <p:nvSpPr>
          <p:cNvPr id="6" name="Footer Placeholder 5">
            <a:extLst>
              <a:ext uri="{FF2B5EF4-FFF2-40B4-BE49-F238E27FC236}">
                <a16:creationId xmlns:a16="http://schemas.microsoft.com/office/drawing/2014/main" id="{F22F3056-AB12-B443-A21F-4B66F80CC7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18170-C1F8-B34F-8291-E2115808287D}"/>
              </a:ext>
            </a:extLst>
          </p:cNvPr>
          <p:cNvSpPr>
            <a:spLocks noGrp="1"/>
          </p:cNvSpPr>
          <p:nvPr>
            <p:ph type="sldNum" sz="quarter" idx="12"/>
          </p:nvPr>
        </p:nvSpPr>
        <p:spPr/>
        <p:txBody>
          <a:bodyPr/>
          <a:lstStyle/>
          <a:p>
            <a:fld id="{CF73567F-BBCB-FE40-AFD5-A6CB6CDED52E}" type="slidenum">
              <a:rPr lang="en-US" smtClean="0"/>
              <a:t>‹#›</a:t>
            </a:fld>
            <a:endParaRPr lang="en-US"/>
          </a:p>
        </p:txBody>
      </p:sp>
    </p:spTree>
    <p:extLst>
      <p:ext uri="{BB962C8B-B14F-4D97-AF65-F5344CB8AC3E}">
        <p14:creationId xmlns:p14="http://schemas.microsoft.com/office/powerpoint/2010/main" val="1839219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717AC-E3FF-0F49-9156-421366463C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A90643-327D-C847-9EEC-203F4B90EE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7D13BC-A646-3E40-959E-FA9C3A3BA1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4E069B-5AE6-B34E-B95C-D35241A652A4}"/>
              </a:ext>
            </a:extLst>
          </p:cNvPr>
          <p:cNvSpPr>
            <a:spLocks noGrp="1"/>
          </p:cNvSpPr>
          <p:nvPr>
            <p:ph type="dt" sz="half" idx="10"/>
          </p:nvPr>
        </p:nvSpPr>
        <p:spPr/>
        <p:txBody>
          <a:bodyPr/>
          <a:lstStyle/>
          <a:p>
            <a:fld id="{1AD64C0E-4923-974F-ACB3-D0CDBABDAA5B}" type="datetimeFigureOut">
              <a:rPr lang="en-US" smtClean="0"/>
              <a:t>10/22/21</a:t>
            </a:fld>
            <a:endParaRPr lang="en-US"/>
          </a:p>
        </p:txBody>
      </p:sp>
      <p:sp>
        <p:nvSpPr>
          <p:cNvPr id="6" name="Footer Placeholder 5">
            <a:extLst>
              <a:ext uri="{FF2B5EF4-FFF2-40B4-BE49-F238E27FC236}">
                <a16:creationId xmlns:a16="http://schemas.microsoft.com/office/drawing/2014/main" id="{97460497-846B-9A40-9A82-80518D5019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F323C9-7C23-624F-BEE0-221C1EFF121D}"/>
              </a:ext>
            </a:extLst>
          </p:cNvPr>
          <p:cNvSpPr>
            <a:spLocks noGrp="1"/>
          </p:cNvSpPr>
          <p:nvPr>
            <p:ph type="sldNum" sz="quarter" idx="12"/>
          </p:nvPr>
        </p:nvSpPr>
        <p:spPr/>
        <p:txBody>
          <a:bodyPr/>
          <a:lstStyle/>
          <a:p>
            <a:fld id="{CF73567F-BBCB-FE40-AFD5-A6CB6CDED52E}" type="slidenum">
              <a:rPr lang="en-US" smtClean="0"/>
              <a:t>‹#›</a:t>
            </a:fld>
            <a:endParaRPr lang="en-US"/>
          </a:p>
        </p:txBody>
      </p:sp>
    </p:spTree>
    <p:extLst>
      <p:ext uri="{BB962C8B-B14F-4D97-AF65-F5344CB8AC3E}">
        <p14:creationId xmlns:p14="http://schemas.microsoft.com/office/powerpoint/2010/main" val="681804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4138B-E716-6643-8BAC-5A86D47C0A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DA8127-3F02-8B40-932C-CE86EDA389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9067F-2C23-4240-A461-669678B20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D64C0E-4923-974F-ACB3-D0CDBABDAA5B}" type="datetimeFigureOut">
              <a:rPr lang="en-US" smtClean="0"/>
              <a:t>10/22/21</a:t>
            </a:fld>
            <a:endParaRPr lang="en-US"/>
          </a:p>
        </p:txBody>
      </p:sp>
      <p:sp>
        <p:nvSpPr>
          <p:cNvPr id="5" name="Footer Placeholder 4">
            <a:extLst>
              <a:ext uri="{FF2B5EF4-FFF2-40B4-BE49-F238E27FC236}">
                <a16:creationId xmlns:a16="http://schemas.microsoft.com/office/drawing/2014/main" id="{FA3F7F95-B018-E148-BDB5-3A6B5914F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7A3C6-D1EC-7E4C-904D-7C52A4826C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3567F-BBCB-FE40-AFD5-A6CB6CDED52E}" type="slidenum">
              <a:rPr lang="en-US" smtClean="0"/>
              <a:t>‹#›</a:t>
            </a:fld>
            <a:endParaRPr lang="en-US"/>
          </a:p>
        </p:txBody>
      </p:sp>
    </p:spTree>
    <p:extLst>
      <p:ext uri="{BB962C8B-B14F-4D97-AF65-F5344CB8AC3E}">
        <p14:creationId xmlns:p14="http://schemas.microsoft.com/office/powerpoint/2010/main" val="274162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60.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0.png"/></Relationships>
</file>

<file path=ppt/slides/_rels/slide5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10.png"/><Relationship Id="rId7"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30.png"/><Relationship Id="rId4" Type="http://schemas.openxmlformats.org/officeDocument/2006/relationships/image" Target="../media/image320.png"/></Relationships>
</file>

<file path=ppt/slides/_rels/slide5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5DB1A-8520-5F40-B4F7-1A1D0A0BD1DE}"/>
              </a:ext>
            </a:extLst>
          </p:cNvPr>
          <p:cNvSpPr>
            <a:spLocks noGrp="1"/>
          </p:cNvSpPr>
          <p:nvPr>
            <p:ph type="ctrTitle"/>
          </p:nvPr>
        </p:nvSpPr>
        <p:spPr>
          <a:xfrm>
            <a:off x="1524000" y="0"/>
            <a:ext cx="9144000" cy="2387600"/>
          </a:xfrm>
        </p:spPr>
        <p:txBody>
          <a:bodyPr/>
          <a:lstStyle/>
          <a:p>
            <a:r>
              <a:rPr lang="en-US" dirty="0"/>
              <a:t>A Rigorous Framework for Trial Design via Simulation</a:t>
            </a:r>
          </a:p>
        </p:txBody>
      </p:sp>
      <p:sp>
        <p:nvSpPr>
          <p:cNvPr id="3" name="Subtitle 2">
            <a:extLst>
              <a:ext uri="{FF2B5EF4-FFF2-40B4-BE49-F238E27FC236}">
                <a16:creationId xmlns:a16="http://schemas.microsoft.com/office/drawing/2014/main" id="{33F2DFC1-7F66-C54B-8922-BCBAD25C5AE8}"/>
              </a:ext>
            </a:extLst>
          </p:cNvPr>
          <p:cNvSpPr>
            <a:spLocks noGrp="1"/>
          </p:cNvSpPr>
          <p:nvPr>
            <p:ph type="subTitle" idx="1"/>
          </p:nvPr>
        </p:nvSpPr>
        <p:spPr>
          <a:xfrm>
            <a:off x="1524000" y="3429000"/>
            <a:ext cx="9144000" cy="3012128"/>
          </a:xfrm>
        </p:spPr>
        <p:txBody>
          <a:bodyPr>
            <a:normAutofit/>
          </a:bodyPr>
          <a:lstStyle/>
          <a:p>
            <a:r>
              <a:rPr lang="en-US" dirty="0"/>
              <a:t>BBSW November 2021</a:t>
            </a:r>
          </a:p>
          <a:p>
            <a:br>
              <a:rPr lang="en-US" dirty="0"/>
            </a:br>
            <a:r>
              <a:rPr lang="en-US" sz="3200" dirty="0"/>
              <a:t>Michael </a:t>
            </a:r>
            <a:r>
              <a:rPr lang="en-US" sz="3200" dirty="0" err="1"/>
              <a:t>Sklar</a:t>
            </a:r>
            <a:endParaRPr lang="en-US" sz="3200" dirty="0"/>
          </a:p>
          <a:p>
            <a:r>
              <a:rPr lang="en-US" sz="2200" dirty="0"/>
              <a:t>Stein Postdoctoral Fellow, Stanford</a:t>
            </a:r>
          </a:p>
        </p:txBody>
      </p:sp>
      <p:sp>
        <p:nvSpPr>
          <p:cNvPr id="4" name="TextBox 3">
            <a:extLst>
              <a:ext uri="{FF2B5EF4-FFF2-40B4-BE49-F238E27FC236}">
                <a16:creationId xmlns:a16="http://schemas.microsoft.com/office/drawing/2014/main" id="{F742C817-0D2C-6446-BC1D-CB5ED6B5A797}"/>
              </a:ext>
            </a:extLst>
          </p:cNvPr>
          <p:cNvSpPr txBox="1"/>
          <p:nvPr/>
        </p:nvSpPr>
        <p:spPr>
          <a:xfrm>
            <a:off x="8377084" y="6117962"/>
            <a:ext cx="4581832" cy="646331"/>
          </a:xfrm>
          <a:prstGeom prst="rect">
            <a:avLst/>
          </a:prstGeom>
          <a:noFill/>
        </p:spPr>
        <p:txBody>
          <a:bodyPr wrap="square" rtlCol="0">
            <a:spAutoFit/>
          </a:bodyPr>
          <a:lstStyle/>
          <a:p>
            <a:r>
              <a:rPr lang="en-US" dirty="0"/>
              <a:t>https://</a:t>
            </a:r>
            <a:r>
              <a:rPr lang="en-US" dirty="0" err="1"/>
              <a:t>mikesklar.github.io</a:t>
            </a:r>
            <a:r>
              <a:rPr lang="en-US" dirty="0"/>
              <a:t>/thesis/</a:t>
            </a:r>
          </a:p>
          <a:p>
            <a:endParaRPr lang="en-US" dirty="0"/>
          </a:p>
        </p:txBody>
      </p:sp>
    </p:spTree>
    <p:extLst>
      <p:ext uri="{BB962C8B-B14F-4D97-AF65-F5344CB8AC3E}">
        <p14:creationId xmlns:p14="http://schemas.microsoft.com/office/powerpoint/2010/main" val="3593928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8B2A-01D9-0C4D-A8C3-43DB17297166}"/>
              </a:ext>
            </a:extLst>
          </p:cNvPr>
          <p:cNvSpPr>
            <a:spLocks noGrp="1"/>
          </p:cNvSpPr>
          <p:nvPr>
            <p:ph type="title"/>
          </p:nvPr>
        </p:nvSpPr>
        <p:spPr>
          <a:xfrm>
            <a:off x="30114" y="-126119"/>
            <a:ext cx="10515600" cy="1325563"/>
          </a:xfrm>
        </p:spPr>
        <p:txBody>
          <a:bodyPr/>
          <a:lstStyle/>
          <a:p>
            <a:r>
              <a:rPr lang="en-US" dirty="0"/>
              <a:t>The Innovation Process</a:t>
            </a:r>
          </a:p>
        </p:txBody>
      </p:sp>
      <p:sp>
        <p:nvSpPr>
          <p:cNvPr id="9" name="Rectangle 8">
            <a:extLst>
              <a:ext uri="{FF2B5EF4-FFF2-40B4-BE49-F238E27FC236}">
                <a16:creationId xmlns:a16="http://schemas.microsoft.com/office/drawing/2014/main" id="{BFB54E8D-B2FF-D74B-879E-128DE7DE5C10}"/>
              </a:ext>
            </a:extLst>
          </p:cNvPr>
          <p:cNvSpPr/>
          <p:nvPr/>
        </p:nvSpPr>
        <p:spPr>
          <a:xfrm>
            <a:off x="377307" y="3196255"/>
            <a:ext cx="1721639" cy="1373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Design</a:t>
            </a:r>
          </a:p>
        </p:txBody>
      </p:sp>
      <p:sp>
        <p:nvSpPr>
          <p:cNvPr id="11" name="Rectangle 10">
            <a:extLst>
              <a:ext uri="{FF2B5EF4-FFF2-40B4-BE49-F238E27FC236}">
                <a16:creationId xmlns:a16="http://schemas.microsoft.com/office/drawing/2014/main" id="{06FF6A4B-6505-EE43-B2F3-E1C296D3EB71}"/>
              </a:ext>
            </a:extLst>
          </p:cNvPr>
          <p:cNvSpPr/>
          <p:nvPr/>
        </p:nvSpPr>
        <p:spPr>
          <a:xfrm>
            <a:off x="2598384" y="3192729"/>
            <a:ext cx="1721639" cy="13735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Journal Submission</a:t>
            </a:r>
          </a:p>
        </p:txBody>
      </p:sp>
      <p:sp>
        <p:nvSpPr>
          <p:cNvPr id="12" name="Rectangle 11">
            <a:extLst>
              <a:ext uri="{FF2B5EF4-FFF2-40B4-BE49-F238E27FC236}">
                <a16:creationId xmlns:a16="http://schemas.microsoft.com/office/drawing/2014/main" id="{8F88A113-7933-5842-A2B6-7A8CD910AFA9}"/>
              </a:ext>
            </a:extLst>
          </p:cNvPr>
          <p:cNvSpPr/>
          <p:nvPr/>
        </p:nvSpPr>
        <p:spPr>
          <a:xfrm>
            <a:off x="7781974" y="2060762"/>
            <a:ext cx="1705499" cy="11373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Pharma Decisionmakers</a:t>
            </a:r>
          </a:p>
        </p:txBody>
      </p:sp>
      <p:sp>
        <p:nvSpPr>
          <p:cNvPr id="15" name="Rectangle 14">
            <a:extLst>
              <a:ext uri="{FF2B5EF4-FFF2-40B4-BE49-F238E27FC236}">
                <a16:creationId xmlns:a16="http://schemas.microsoft.com/office/drawing/2014/main" id="{EA96804C-17EF-FF48-B1B1-4EFC99B04732}"/>
              </a:ext>
            </a:extLst>
          </p:cNvPr>
          <p:cNvSpPr/>
          <p:nvPr/>
        </p:nvSpPr>
        <p:spPr>
          <a:xfrm>
            <a:off x="5246570" y="944347"/>
            <a:ext cx="1762959" cy="1401132"/>
          </a:xfrm>
          <a:prstGeom prst="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Reward/</a:t>
            </a:r>
          </a:p>
          <a:p>
            <a:pPr algn="ctr"/>
            <a:r>
              <a:rPr lang="en-US" dirty="0"/>
              <a:t>Low Execution Risk</a:t>
            </a:r>
          </a:p>
        </p:txBody>
      </p:sp>
      <p:sp>
        <p:nvSpPr>
          <p:cNvPr id="16" name="Rectangle 15">
            <a:extLst>
              <a:ext uri="{FF2B5EF4-FFF2-40B4-BE49-F238E27FC236}">
                <a16:creationId xmlns:a16="http://schemas.microsoft.com/office/drawing/2014/main" id="{979554A5-B480-8946-97E9-AE617E0B59F2}"/>
              </a:ext>
            </a:extLst>
          </p:cNvPr>
          <p:cNvSpPr/>
          <p:nvPr/>
        </p:nvSpPr>
        <p:spPr>
          <a:xfrm>
            <a:off x="5287914" y="3987615"/>
            <a:ext cx="1721615" cy="11644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 FDA validation and negotiations</a:t>
            </a:r>
          </a:p>
        </p:txBody>
      </p:sp>
      <p:sp>
        <p:nvSpPr>
          <p:cNvPr id="17" name="Rectangle 16">
            <a:extLst>
              <a:ext uri="{FF2B5EF4-FFF2-40B4-BE49-F238E27FC236}">
                <a16:creationId xmlns:a16="http://schemas.microsoft.com/office/drawing/2014/main" id="{5BFC6B5A-BC9B-DE4E-862C-2138AA0374F1}"/>
              </a:ext>
            </a:extLst>
          </p:cNvPr>
          <p:cNvSpPr/>
          <p:nvPr/>
        </p:nvSpPr>
        <p:spPr>
          <a:xfrm>
            <a:off x="5246570" y="5504544"/>
            <a:ext cx="1705498" cy="12077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 I Error Proof</a:t>
            </a:r>
          </a:p>
        </p:txBody>
      </p:sp>
      <p:sp>
        <p:nvSpPr>
          <p:cNvPr id="18" name="Rectangle 17">
            <a:extLst>
              <a:ext uri="{FF2B5EF4-FFF2-40B4-BE49-F238E27FC236}">
                <a16:creationId xmlns:a16="http://schemas.microsoft.com/office/drawing/2014/main" id="{729DAB8D-8A65-EF41-8D51-43F4844763D4}"/>
              </a:ext>
            </a:extLst>
          </p:cNvPr>
          <p:cNvSpPr/>
          <p:nvPr/>
        </p:nvSpPr>
        <p:spPr>
          <a:xfrm>
            <a:off x="5287914" y="2629424"/>
            <a:ext cx="1725225" cy="11373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Risk  of  Slow Processing or Denial</a:t>
            </a:r>
          </a:p>
        </p:txBody>
      </p:sp>
      <p:cxnSp>
        <p:nvCxnSpPr>
          <p:cNvPr id="52" name="Straight Arrow Connector 51">
            <a:extLst>
              <a:ext uri="{FF2B5EF4-FFF2-40B4-BE49-F238E27FC236}">
                <a16:creationId xmlns:a16="http://schemas.microsoft.com/office/drawing/2014/main" id="{265342C6-D63B-D545-BEB8-9319D195C458}"/>
              </a:ext>
            </a:extLst>
          </p:cNvPr>
          <p:cNvCxnSpPr>
            <a:cxnSpLocks/>
          </p:cNvCxnSpPr>
          <p:nvPr/>
        </p:nvCxnSpPr>
        <p:spPr>
          <a:xfrm flipH="1" flipV="1">
            <a:off x="7212772" y="3377167"/>
            <a:ext cx="937469" cy="1192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E61CD9E-CAFC-5541-A167-B1607288A4E2}"/>
              </a:ext>
            </a:extLst>
          </p:cNvPr>
          <p:cNvSpPr/>
          <p:nvPr/>
        </p:nvSpPr>
        <p:spPr>
          <a:xfrm>
            <a:off x="9882376" y="3192729"/>
            <a:ext cx="2132293" cy="14763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Pharma Runs Trial</a:t>
            </a:r>
          </a:p>
        </p:txBody>
      </p:sp>
      <p:cxnSp>
        <p:nvCxnSpPr>
          <p:cNvPr id="13" name="Straight Arrow Connector 12">
            <a:extLst>
              <a:ext uri="{FF2B5EF4-FFF2-40B4-BE49-F238E27FC236}">
                <a16:creationId xmlns:a16="http://schemas.microsoft.com/office/drawing/2014/main" id="{A0BF921A-B200-FF47-B45F-C973CB1AA0A6}"/>
              </a:ext>
            </a:extLst>
          </p:cNvPr>
          <p:cNvCxnSpPr>
            <a:cxnSpLocks/>
          </p:cNvCxnSpPr>
          <p:nvPr/>
        </p:nvCxnSpPr>
        <p:spPr>
          <a:xfrm flipH="1">
            <a:off x="7212771" y="3404931"/>
            <a:ext cx="856871" cy="1164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582EBC2-78AF-1344-97FC-E15205AEE4A7}"/>
              </a:ext>
            </a:extLst>
          </p:cNvPr>
          <p:cNvSpPr/>
          <p:nvPr/>
        </p:nvSpPr>
        <p:spPr>
          <a:xfrm>
            <a:off x="7888812" y="4800318"/>
            <a:ext cx="1705498" cy="12660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FDA Decisionmakers</a:t>
            </a:r>
          </a:p>
        </p:txBody>
      </p:sp>
    </p:spTree>
    <p:extLst>
      <p:ext uri="{BB962C8B-B14F-4D97-AF65-F5344CB8AC3E}">
        <p14:creationId xmlns:p14="http://schemas.microsoft.com/office/powerpoint/2010/main" val="2984205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8B2A-01D9-0C4D-A8C3-43DB17297166}"/>
              </a:ext>
            </a:extLst>
          </p:cNvPr>
          <p:cNvSpPr>
            <a:spLocks noGrp="1"/>
          </p:cNvSpPr>
          <p:nvPr>
            <p:ph type="title"/>
          </p:nvPr>
        </p:nvSpPr>
        <p:spPr>
          <a:xfrm>
            <a:off x="5835" y="-181299"/>
            <a:ext cx="12008833" cy="1325563"/>
          </a:xfrm>
        </p:spPr>
        <p:txBody>
          <a:bodyPr/>
          <a:lstStyle/>
          <a:p>
            <a:r>
              <a:rPr lang="en-US" dirty="0"/>
              <a:t>Simulation shortens the innovation pipeline</a:t>
            </a:r>
          </a:p>
        </p:txBody>
      </p:sp>
      <p:sp>
        <p:nvSpPr>
          <p:cNvPr id="9" name="Rectangle 8">
            <a:extLst>
              <a:ext uri="{FF2B5EF4-FFF2-40B4-BE49-F238E27FC236}">
                <a16:creationId xmlns:a16="http://schemas.microsoft.com/office/drawing/2014/main" id="{BFB54E8D-B2FF-D74B-879E-128DE7DE5C10}"/>
              </a:ext>
            </a:extLst>
          </p:cNvPr>
          <p:cNvSpPr/>
          <p:nvPr/>
        </p:nvSpPr>
        <p:spPr>
          <a:xfrm>
            <a:off x="377307" y="3196255"/>
            <a:ext cx="1721639" cy="1373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Design</a:t>
            </a:r>
          </a:p>
        </p:txBody>
      </p:sp>
      <p:sp>
        <p:nvSpPr>
          <p:cNvPr id="11" name="Rectangle 10">
            <a:extLst>
              <a:ext uri="{FF2B5EF4-FFF2-40B4-BE49-F238E27FC236}">
                <a16:creationId xmlns:a16="http://schemas.microsoft.com/office/drawing/2014/main" id="{06FF6A4B-6505-EE43-B2F3-E1C296D3EB71}"/>
              </a:ext>
            </a:extLst>
          </p:cNvPr>
          <p:cNvSpPr/>
          <p:nvPr/>
        </p:nvSpPr>
        <p:spPr>
          <a:xfrm>
            <a:off x="2598384" y="3192729"/>
            <a:ext cx="1721639" cy="13735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Journal Submission</a:t>
            </a:r>
          </a:p>
        </p:txBody>
      </p:sp>
      <p:sp>
        <p:nvSpPr>
          <p:cNvPr id="12" name="Rectangle 11">
            <a:extLst>
              <a:ext uri="{FF2B5EF4-FFF2-40B4-BE49-F238E27FC236}">
                <a16:creationId xmlns:a16="http://schemas.microsoft.com/office/drawing/2014/main" id="{8F88A113-7933-5842-A2B6-7A8CD910AFA9}"/>
              </a:ext>
            </a:extLst>
          </p:cNvPr>
          <p:cNvSpPr/>
          <p:nvPr/>
        </p:nvSpPr>
        <p:spPr>
          <a:xfrm>
            <a:off x="7781974" y="2060762"/>
            <a:ext cx="1705499" cy="11373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Pharma Decisionmakers</a:t>
            </a:r>
          </a:p>
        </p:txBody>
      </p:sp>
      <p:sp>
        <p:nvSpPr>
          <p:cNvPr id="15" name="Rectangle 14">
            <a:extLst>
              <a:ext uri="{FF2B5EF4-FFF2-40B4-BE49-F238E27FC236}">
                <a16:creationId xmlns:a16="http://schemas.microsoft.com/office/drawing/2014/main" id="{EA96804C-17EF-FF48-B1B1-4EFC99B04732}"/>
              </a:ext>
            </a:extLst>
          </p:cNvPr>
          <p:cNvSpPr/>
          <p:nvPr/>
        </p:nvSpPr>
        <p:spPr>
          <a:xfrm>
            <a:off x="5246570" y="944347"/>
            <a:ext cx="1762959" cy="1401132"/>
          </a:xfrm>
          <a:prstGeom prst="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Reward/</a:t>
            </a:r>
          </a:p>
          <a:p>
            <a:pPr algn="ctr"/>
            <a:r>
              <a:rPr lang="en-US" dirty="0"/>
              <a:t>Low Execution Risk</a:t>
            </a:r>
          </a:p>
        </p:txBody>
      </p:sp>
      <p:sp>
        <p:nvSpPr>
          <p:cNvPr id="16" name="Rectangle 15">
            <a:extLst>
              <a:ext uri="{FF2B5EF4-FFF2-40B4-BE49-F238E27FC236}">
                <a16:creationId xmlns:a16="http://schemas.microsoft.com/office/drawing/2014/main" id="{979554A5-B480-8946-97E9-AE617E0B59F2}"/>
              </a:ext>
            </a:extLst>
          </p:cNvPr>
          <p:cNvSpPr/>
          <p:nvPr/>
        </p:nvSpPr>
        <p:spPr>
          <a:xfrm>
            <a:off x="5305782" y="3891454"/>
            <a:ext cx="1721615" cy="11644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 FDA validation and negotiations</a:t>
            </a:r>
          </a:p>
        </p:txBody>
      </p:sp>
      <p:sp>
        <p:nvSpPr>
          <p:cNvPr id="17" name="Rectangle 16">
            <a:extLst>
              <a:ext uri="{FF2B5EF4-FFF2-40B4-BE49-F238E27FC236}">
                <a16:creationId xmlns:a16="http://schemas.microsoft.com/office/drawing/2014/main" id="{5BFC6B5A-BC9B-DE4E-862C-2138AA0374F1}"/>
              </a:ext>
            </a:extLst>
          </p:cNvPr>
          <p:cNvSpPr/>
          <p:nvPr/>
        </p:nvSpPr>
        <p:spPr>
          <a:xfrm>
            <a:off x="5246570" y="5504544"/>
            <a:ext cx="1705498" cy="12077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 I Error Proof</a:t>
            </a:r>
          </a:p>
        </p:txBody>
      </p:sp>
      <p:sp>
        <p:nvSpPr>
          <p:cNvPr id="18" name="Rectangle 17">
            <a:extLst>
              <a:ext uri="{FF2B5EF4-FFF2-40B4-BE49-F238E27FC236}">
                <a16:creationId xmlns:a16="http://schemas.microsoft.com/office/drawing/2014/main" id="{729DAB8D-8A65-EF41-8D51-43F4844763D4}"/>
              </a:ext>
            </a:extLst>
          </p:cNvPr>
          <p:cNvSpPr/>
          <p:nvPr/>
        </p:nvSpPr>
        <p:spPr>
          <a:xfrm>
            <a:off x="5287914" y="2629424"/>
            <a:ext cx="1725225" cy="11373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Risk  of  Slow Processing or Denial</a:t>
            </a:r>
          </a:p>
        </p:txBody>
      </p:sp>
      <p:cxnSp>
        <p:nvCxnSpPr>
          <p:cNvPr id="52" name="Straight Arrow Connector 51">
            <a:extLst>
              <a:ext uri="{FF2B5EF4-FFF2-40B4-BE49-F238E27FC236}">
                <a16:creationId xmlns:a16="http://schemas.microsoft.com/office/drawing/2014/main" id="{265342C6-D63B-D545-BEB8-9319D195C458}"/>
              </a:ext>
            </a:extLst>
          </p:cNvPr>
          <p:cNvCxnSpPr>
            <a:cxnSpLocks/>
          </p:cNvCxnSpPr>
          <p:nvPr/>
        </p:nvCxnSpPr>
        <p:spPr>
          <a:xfrm flipH="1" flipV="1">
            <a:off x="7212772" y="3377167"/>
            <a:ext cx="937469" cy="1192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E61CD9E-CAFC-5541-A167-B1607288A4E2}"/>
              </a:ext>
            </a:extLst>
          </p:cNvPr>
          <p:cNvSpPr/>
          <p:nvPr/>
        </p:nvSpPr>
        <p:spPr>
          <a:xfrm>
            <a:off x="9882376" y="3192729"/>
            <a:ext cx="2132293" cy="14763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Pharma Runs Trial</a:t>
            </a:r>
          </a:p>
        </p:txBody>
      </p:sp>
      <p:cxnSp>
        <p:nvCxnSpPr>
          <p:cNvPr id="13" name="Straight Arrow Connector 12">
            <a:extLst>
              <a:ext uri="{FF2B5EF4-FFF2-40B4-BE49-F238E27FC236}">
                <a16:creationId xmlns:a16="http://schemas.microsoft.com/office/drawing/2014/main" id="{A0BF921A-B200-FF47-B45F-C973CB1AA0A6}"/>
              </a:ext>
            </a:extLst>
          </p:cNvPr>
          <p:cNvCxnSpPr>
            <a:cxnSpLocks/>
          </p:cNvCxnSpPr>
          <p:nvPr/>
        </p:nvCxnSpPr>
        <p:spPr>
          <a:xfrm flipH="1">
            <a:off x="7212771" y="3404931"/>
            <a:ext cx="856871" cy="1164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Donut 23">
            <a:extLst>
              <a:ext uri="{FF2B5EF4-FFF2-40B4-BE49-F238E27FC236}">
                <a16:creationId xmlns:a16="http://schemas.microsoft.com/office/drawing/2014/main" id="{17ACFAB2-4B4D-EC4E-A2E9-517ABA22DC50}"/>
              </a:ext>
            </a:extLst>
          </p:cNvPr>
          <p:cNvSpPr/>
          <p:nvPr/>
        </p:nvSpPr>
        <p:spPr>
          <a:xfrm>
            <a:off x="4925827" y="2123619"/>
            <a:ext cx="2516132" cy="3439523"/>
          </a:xfrm>
          <a:prstGeom prst="donut">
            <a:avLst>
              <a:gd name="adj" fmla="val 53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FB582D5E-13F7-704D-A8C2-384F72E54FEA}"/>
              </a:ext>
            </a:extLst>
          </p:cNvPr>
          <p:cNvSpPr/>
          <p:nvPr/>
        </p:nvSpPr>
        <p:spPr>
          <a:xfrm>
            <a:off x="7888812" y="4800318"/>
            <a:ext cx="1705498" cy="12660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FDA</a:t>
            </a:r>
          </a:p>
          <a:p>
            <a:pPr algn="ctr"/>
            <a:r>
              <a:rPr lang="en-US" dirty="0"/>
              <a:t>Decisionmakers</a:t>
            </a:r>
          </a:p>
        </p:txBody>
      </p:sp>
      <p:pic>
        <p:nvPicPr>
          <p:cNvPr id="20" name="Graphic 19" descr="Close with solid fill">
            <a:extLst>
              <a:ext uri="{FF2B5EF4-FFF2-40B4-BE49-F238E27FC236}">
                <a16:creationId xmlns:a16="http://schemas.microsoft.com/office/drawing/2014/main" id="{9B5D6510-030B-F243-A529-DB9582745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9064" y="2826088"/>
            <a:ext cx="2022095" cy="2022095"/>
          </a:xfrm>
          <a:prstGeom prst="rect">
            <a:avLst/>
          </a:prstGeom>
        </p:spPr>
      </p:pic>
      <p:pic>
        <p:nvPicPr>
          <p:cNvPr id="26" name="Graphic 25" descr="Close with solid fill">
            <a:extLst>
              <a:ext uri="{FF2B5EF4-FFF2-40B4-BE49-F238E27FC236}">
                <a16:creationId xmlns:a16="http://schemas.microsoft.com/office/drawing/2014/main" id="{ECA82453-D7B1-B640-88E5-81622C6FE6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2877" y="5055927"/>
            <a:ext cx="2267378" cy="2267378"/>
          </a:xfrm>
          <a:prstGeom prst="rect">
            <a:avLst/>
          </a:prstGeom>
        </p:spPr>
      </p:pic>
    </p:spTree>
    <p:extLst>
      <p:ext uri="{BB962C8B-B14F-4D97-AF65-F5344CB8AC3E}">
        <p14:creationId xmlns:p14="http://schemas.microsoft.com/office/powerpoint/2010/main" val="107988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4347-7145-3B48-9B60-80F96DEED5DC}"/>
              </a:ext>
            </a:extLst>
          </p:cNvPr>
          <p:cNvSpPr>
            <a:spLocks noGrp="1"/>
          </p:cNvSpPr>
          <p:nvPr>
            <p:ph type="title"/>
          </p:nvPr>
        </p:nvSpPr>
        <p:spPr/>
        <p:txBody>
          <a:bodyPr/>
          <a:lstStyle/>
          <a:p>
            <a:endParaRPr lang="en-US"/>
          </a:p>
        </p:txBody>
      </p:sp>
      <p:pic>
        <p:nvPicPr>
          <p:cNvPr id="9" name="Content Placeholder 8" descr="Timeline&#10;&#10;Description automatically generated">
            <a:extLst>
              <a:ext uri="{FF2B5EF4-FFF2-40B4-BE49-F238E27FC236}">
                <a16:creationId xmlns:a16="http://schemas.microsoft.com/office/drawing/2014/main" id="{8CF5CC07-00D8-4648-8FC6-DE8868FF1FC2}"/>
              </a:ext>
            </a:extLst>
          </p:cNvPr>
          <p:cNvPicPr>
            <a:picLocks noGrp="1" noChangeAspect="1"/>
          </p:cNvPicPr>
          <p:nvPr>
            <p:ph idx="1"/>
          </p:nvPr>
        </p:nvPicPr>
        <p:blipFill>
          <a:blip r:embed="rId2"/>
          <a:stretch>
            <a:fillRect/>
          </a:stretch>
        </p:blipFill>
        <p:spPr>
          <a:xfrm>
            <a:off x="1439692" y="101743"/>
            <a:ext cx="9173454" cy="6654514"/>
          </a:xfrm>
        </p:spPr>
      </p:pic>
    </p:spTree>
    <p:extLst>
      <p:ext uri="{BB962C8B-B14F-4D97-AF65-F5344CB8AC3E}">
        <p14:creationId xmlns:p14="http://schemas.microsoft.com/office/powerpoint/2010/main" val="3008028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A1A6AD12-85C6-FF48-B203-28686C3D3D97}"/>
              </a:ext>
            </a:extLst>
          </p:cNvPr>
          <p:cNvPicPr>
            <a:picLocks noGrp="1" noChangeAspect="1"/>
          </p:cNvPicPr>
          <p:nvPr>
            <p:ph idx="1"/>
          </p:nvPr>
        </p:nvPicPr>
        <p:blipFill>
          <a:blip r:embed="rId2"/>
          <a:stretch>
            <a:fillRect/>
          </a:stretch>
        </p:blipFill>
        <p:spPr>
          <a:xfrm>
            <a:off x="1041400" y="1325563"/>
            <a:ext cx="9804400" cy="5544810"/>
          </a:xfrm>
          <a:prstGeom prst="rect">
            <a:avLst/>
          </a:prstGeom>
        </p:spPr>
      </p:pic>
      <p:sp>
        <p:nvSpPr>
          <p:cNvPr id="5" name="Title 1">
            <a:extLst>
              <a:ext uri="{FF2B5EF4-FFF2-40B4-BE49-F238E27FC236}">
                <a16:creationId xmlns:a16="http://schemas.microsoft.com/office/drawing/2014/main" id="{FD4C880B-8CFD-934E-B319-1D3178C3F31D}"/>
              </a:ext>
            </a:extLst>
          </p:cNvPr>
          <p:cNvSpPr>
            <a:spLocks noGrp="1"/>
          </p:cNvSpPr>
          <p:nvPr>
            <p:ph type="title"/>
          </p:nvPr>
        </p:nvSpPr>
        <p:spPr>
          <a:xfrm>
            <a:off x="190500" y="0"/>
            <a:ext cx="10515600" cy="1325563"/>
          </a:xfrm>
        </p:spPr>
        <p:txBody>
          <a:bodyPr/>
          <a:lstStyle/>
          <a:p>
            <a:r>
              <a:rPr lang="en-US" dirty="0"/>
              <a:t>(Lifted from FDA website – John Scott, 2018)</a:t>
            </a:r>
          </a:p>
        </p:txBody>
      </p:sp>
    </p:spTree>
    <p:extLst>
      <p:ext uri="{BB962C8B-B14F-4D97-AF65-F5344CB8AC3E}">
        <p14:creationId xmlns:p14="http://schemas.microsoft.com/office/powerpoint/2010/main" val="1764906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5B3FE100-6E8E-E04C-AEF0-4078CBBD021C}"/>
              </a:ext>
            </a:extLst>
          </p:cNvPr>
          <p:cNvPicPr>
            <a:picLocks noGrp="1" noChangeAspect="1"/>
          </p:cNvPicPr>
          <p:nvPr>
            <p:ph idx="1"/>
          </p:nvPr>
        </p:nvPicPr>
        <p:blipFill>
          <a:blip r:embed="rId3"/>
          <a:stretch>
            <a:fillRect/>
          </a:stretch>
        </p:blipFill>
        <p:spPr>
          <a:xfrm>
            <a:off x="-1" y="-88900"/>
            <a:ext cx="12259465" cy="6845300"/>
          </a:xfrm>
        </p:spPr>
      </p:pic>
    </p:spTree>
    <p:extLst>
      <p:ext uri="{BB962C8B-B14F-4D97-AF65-F5344CB8AC3E}">
        <p14:creationId xmlns:p14="http://schemas.microsoft.com/office/powerpoint/2010/main" val="2402101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09905-D122-E545-8BB4-34D93ACE0FAA}"/>
              </a:ext>
            </a:extLst>
          </p:cNvPr>
          <p:cNvSpPr>
            <a:spLocks noGrp="1"/>
          </p:cNvSpPr>
          <p:nvPr>
            <p:ph type="title"/>
          </p:nvPr>
        </p:nvSpPr>
        <p:spPr/>
        <p:txBody>
          <a:bodyPr/>
          <a:lstStyle/>
          <a:p>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DCD42EE0-035D-CF4C-948B-C100E3FF0DD2}"/>
              </a:ext>
            </a:extLst>
          </p:cNvPr>
          <p:cNvPicPr>
            <a:picLocks noGrp="1" noChangeAspect="1"/>
          </p:cNvPicPr>
          <p:nvPr>
            <p:ph idx="1"/>
          </p:nvPr>
        </p:nvPicPr>
        <p:blipFill>
          <a:blip r:embed="rId3"/>
          <a:stretch>
            <a:fillRect/>
          </a:stretch>
        </p:blipFill>
        <p:spPr>
          <a:xfrm>
            <a:off x="0" y="55097"/>
            <a:ext cx="12192000" cy="6802904"/>
          </a:xfrm>
        </p:spPr>
      </p:pic>
    </p:spTree>
    <p:extLst>
      <p:ext uri="{BB962C8B-B14F-4D97-AF65-F5344CB8AC3E}">
        <p14:creationId xmlns:p14="http://schemas.microsoft.com/office/powerpoint/2010/main" val="3610191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09905-D122-E545-8BB4-34D93ACE0FAA}"/>
              </a:ext>
            </a:extLst>
          </p:cNvPr>
          <p:cNvSpPr>
            <a:spLocks noGrp="1"/>
          </p:cNvSpPr>
          <p:nvPr>
            <p:ph type="title"/>
          </p:nvPr>
        </p:nvSpPr>
        <p:spPr/>
        <p:txBody>
          <a:bodyPr/>
          <a:lstStyle/>
          <a:p>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DCD42EE0-035D-CF4C-948B-C100E3FF0DD2}"/>
              </a:ext>
            </a:extLst>
          </p:cNvPr>
          <p:cNvPicPr>
            <a:picLocks noGrp="1" noChangeAspect="1"/>
          </p:cNvPicPr>
          <p:nvPr>
            <p:ph idx="1"/>
          </p:nvPr>
        </p:nvPicPr>
        <p:blipFill>
          <a:blip r:embed="rId3"/>
          <a:stretch>
            <a:fillRect/>
          </a:stretch>
        </p:blipFill>
        <p:spPr>
          <a:xfrm>
            <a:off x="0" y="55097"/>
            <a:ext cx="12192000" cy="6802904"/>
          </a:xfrm>
        </p:spPr>
      </p:pic>
      <p:sp>
        <p:nvSpPr>
          <p:cNvPr id="4" name="Rectangle 3">
            <a:extLst>
              <a:ext uri="{FF2B5EF4-FFF2-40B4-BE49-F238E27FC236}">
                <a16:creationId xmlns:a16="http://schemas.microsoft.com/office/drawing/2014/main" id="{1DCC51B6-4C57-8E4A-B703-96C9158A99E8}"/>
              </a:ext>
            </a:extLst>
          </p:cNvPr>
          <p:cNvSpPr/>
          <p:nvPr/>
        </p:nvSpPr>
        <p:spPr>
          <a:xfrm>
            <a:off x="298174" y="6492875"/>
            <a:ext cx="4035288" cy="7088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A4A492B-EC31-9649-B5F2-821308C66C74}"/>
              </a:ext>
            </a:extLst>
          </p:cNvPr>
          <p:cNvSpPr/>
          <p:nvPr/>
        </p:nvSpPr>
        <p:spPr>
          <a:xfrm>
            <a:off x="298174" y="5710997"/>
            <a:ext cx="4035288" cy="7088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818ED99-32B4-7845-829F-BFFF86C5DB84}"/>
              </a:ext>
            </a:extLst>
          </p:cNvPr>
          <p:cNvSpPr/>
          <p:nvPr/>
        </p:nvSpPr>
        <p:spPr>
          <a:xfrm flipV="1">
            <a:off x="4333462" y="5710996"/>
            <a:ext cx="45719" cy="8527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778040-F087-FA41-B7AD-EFA85FC97638}"/>
              </a:ext>
            </a:extLst>
          </p:cNvPr>
          <p:cNvSpPr/>
          <p:nvPr/>
        </p:nvSpPr>
        <p:spPr>
          <a:xfrm flipV="1">
            <a:off x="298174" y="5710995"/>
            <a:ext cx="45719" cy="8527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823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0DE1-7C7A-654F-B63E-301DD885D699}"/>
              </a:ext>
            </a:extLst>
          </p:cNvPr>
          <p:cNvSpPr>
            <a:spLocks noGrp="1"/>
          </p:cNvSpPr>
          <p:nvPr>
            <p:ph type="title"/>
          </p:nvPr>
        </p:nvSpPr>
        <p:spPr/>
        <p:txBody>
          <a:bodyPr/>
          <a:lstStyle/>
          <a:p>
            <a:r>
              <a:rPr lang="en-US" dirty="0"/>
              <a:t>A Rigorous Framework for Type I Error Control in Complex Trial Design</a:t>
            </a:r>
          </a:p>
        </p:txBody>
      </p:sp>
      <p:sp>
        <p:nvSpPr>
          <p:cNvPr id="3" name="Content Placeholder 2">
            <a:extLst>
              <a:ext uri="{FF2B5EF4-FFF2-40B4-BE49-F238E27FC236}">
                <a16:creationId xmlns:a16="http://schemas.microsoft.com/office/drawing/2014/main" id="{6E2D6454-7DE0-9C4F-997F-7782F6EBD8B5}"/>
              </a:ext>
            </a:extLst>
          </p:cNvPr>
          <p:cNvSpPr>
            <a:spLocks noGrp="1"/>
          </p:cNvSpPr>
          <p:nvPr>
            <p:ph idx="1"/>
          </p:nvPr>
        </p:nvSpPr>
        <p:spPr>
          <a:xfrm>
            <a:off x="551234" y="2290695"/>
            <a:ext cx="11089532" cy="4351338"/>
          </a:xfrm>
        </p:spPr>
        <p:txBody>
          <a:bodyPr>
            <a:normAutofit/>
          </a:bodyPr>
          <a:lstStyle/>
          <a:p>
            <a:r>
              <a:rPr lang="en-US" dirty="0"/>
              <a:t>Idea: Get </a:t>
            </a:r>
            <a:r>
              <a:rPr lang="en-US" b="1" i="1" u="sng" dirty="0"/>
              <a:t>provable</a:t>
            </a:r>
            <a:r>
              <a:rPr lang="en-US" dirty="0"/>
              <a:t> and </a:t>
            </a:r>
            <a:r>
              <a:rPr lang="en-US" b="1" i="1" u="sng" dirty="0"/>
              <a:t>tight</a:t>
            </a:r>
            <a:r>
              <a:rPr lang="en-US" dirty="0"/>
              <a:t> control of Type I error</a:t>
            </a:r>
            <a:r>
              <a:rPr lang="en-US" b="1" i="1" dirty="0"/>
              <a:t> </a:t>
            </a:r>
            <a:r>
              <a:rPr lang="en-US" dirty="0"/>
              <a:t>by filling in the gaps between simulation grid-points</a:t>
            </a:r>
          </a:p>
          <a:p>
            <a:endParaRPr lang="en-US" dirty="0"/>
          </a:p>
          <a:p>
            <a:r>
              <a:rPr lang="en-US" dirty="0"/>
              <a:t>In progress: software to validate new designs with this technique</a:t>
            </a:r>
          </a:p>
          <a:p>
            <a:pPr lvl="1"/>
            <a:r>
              <a:rPr lang="en-US" dirty="0"/>
              <a:t>Increase the scope of what is allowed</a:t>
            </a:r>
          </a:p>
          <a:p>
            <a:pPr lvl="1"/>
            <a:r>
              <a:rPr lang="en-US" dirty="0"/>
              <a:t>Reduce burden on regulators</a:t>
            </a:r>
          </a:p>
          <a:p>
            <a:pPr lvl="1"/>
            <a:r>
              <a:rPr lang="en-US" dirty="0"/>
              <a:t>Increase predictability for designers</a:t>
            </a:r>
          </a:p>
          <a:p>
            <a:pPr marL="457200" lvl="1" indent="0">
              <a:buNone/>
            </a:pPr>
            <a:endParaRPr lang="en-US" dirty="0"/>
          </a:p>
          <a:p>
            <a:r>
              <a:rPr lang="en-US" dirty="0"/>
              <a:t>Gave a version of this talk for the FDA, as a webinar on September 8th</a:t>
            </a:r>
          </a:p>
        </p:txBody>
      </p:sp>
    </p:spTree>
    <p:extLst>
      <p:ext uri="{BB962C8B-B14F-4D97-AF65-F5344CB8AC3E}">
        <p14:creationId xmlns:p14="http://schemas.microsoft.com/office/powerpoint/2010/main" val="1900442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FB91-6C55-5E45-9CD0-88C52429E50C}"/>
              </a:ext>
            </a:extLst>
          </p:cNvPr>
          <p:cNvSpPr>
            <a:spLocks noGrp="1"/>
          </p:cNvSpPr>
          <p:nvPr>
            <p:ph type="title"/>
          </p:nvPr>
        </p:nvSpPr>
        <p:spPr>
          <a:xfrm>
            <a:off x="838200" y="0"/>
            <a:ext cx="10515600" cy="1325563"/>
          </a:xfrm>
        </p:spPr>
        <p:txBody>
          <a:bodyPr/>
          <a:lstStyle/>
          <a:p>
            <a:r>
              <a:rPr lang="en-US" dirty="0"/>
              <a:t>Roadmap for the Talk: </a:t>
            </a:r>
          </a:p>
        </p:txBody>
      </p:sp>
      <p:sp>
        <p:nvSpPr>
          <p:cNvPr id="3" name="Content Placeholder 2">
            <a:extLst>
              <a:ext uri="{FF2B5EF4-FFF2-40B4-BE49-F238E27FC236}">
                <a16:creationId xmlns:a16="http://schemas.microsoft.com/office/drawing/2014/main" id="{4C239D5B-8D85-8C44-8E19-71DA9B715DC8}"/>
              </a:ext>
            </a:extLst>
          </p:cNvPr>
          <p:cNvSpPr>
            <a:spLocks noGrp="1"/>
          </p:cNvSpPr>
          <p:nvPr>
            <p:ph idx="1"/>
          </p:nvPr>
        </p:nvSpPr>
        <p:spPr>
          <a:xfrm>
            <a:off x="299125" y="1325563"/>
            <a:ext cx="11593750" cy="5167312"/>
          </a:xfrm>
        </p:spPr>
        <p:txBody>
          <a:bodyPr>
            <a:normAutofit/>
          </a:bodyPr>
          <a:lstStyle/>
          <a:p>
            <a:endParaRPr lang="en-US" dirty="0"/>
          </a:p>
          <a:p>
            <a:r>
              <a:rPr lang="en-US" dirty="0"/>
              <a:t>How to bound Type I Error over continuous space with simulation</a:t>
            </a:r>
          </a:p>
          <a:p>
            <a:r>
              <a:rPr lang="en-US" dirty="0"/>
              <a:t>Examples</a:t>
            </a:r>
          </a:p>
          <a:p>
            <a:r>
              <a:rPr lang="en-US" dirty="0"/>
              <a:t>Features </a:t>
            </a:r>
          </a:p>
          <a:p>
            <a:pPr lvl="1"/>
            <a:r>
              <a:rPr lang="en-US" dirty="0"/>
              <a:t>Tuning critical values for tight &amp; non-asymptotic proof</a:t>
            </a:r>
          </a:p>
          <a:p>
            <a:pPr lvl="1"/>
            <a:r>
              <a:rPr lang="en-US" dirty="0"/>
              <a:t>Re-design and Platform trials</a:t>
            </a:r>
          </a:p>
          <a:p>
            <a:r>
              <a:rPr lang="en-US" dirty="0"/>
              <a:t>Takeaways and Future Directions</a:t>
            </a:r>
          </a:p>
          <a:p>
            <a:r>
              <a:rPr lang="en-US" dirty="0"/>
              <a:t>Questions</a:t>
            </a:r>
          </a:p>
          <a:p>
            <a:pPr marL="0" indent="0">
              <a:buNone/>
            </a:pPr>
            <a:endParaRPr lang="en-US" dirty="0"/>
          </a:p>
          <a:p>
            <a:pPr marL="0" indent="0">
              <a:buNone/>
            </a:pPr>
            <a:r>
              <a:rPr lang="en-US" dirty="0"/>
              <a:t>[Math slides available upon request]</a:t>
            </a:r>
          </a:p>
        </p:txBody>
      </p:sp>
    </p:spTree>
    <p:extLst>
      <p:ext uri="{BB962C8B-B14F-4D97-AF65-F5344CB8AC3E}">
        <p14:creationId xmlns:p14="http://schemas.microsoft.com/office/powerpoint/2010/main" val="2068605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7029-DC9E-5A4D-AE0B-9D5117566BE8}"/>
              </a:ext>
            </a:extLst>
          </p:cNvPr>
          <p:cNvSpPr>
            <a:spLocks noGrp="1"/>
          </p:cNvSpPr>
          <p:nvPr>
            <p:ph type="title"/>
          </p:nvPr>
        </p:nvSpPr>
        <p:spPr>
          <a:xfrm>
            <a:off x="838200" y="550506"/>
            <a:ext cx="10515600" cy="1325563"/>
          </a:xfrm>
        </p:spPr>
        <p:txBody>
          <a:bodyPr/>
          <a:lstStyle/>
          <a:p>
            <a:r>
              <a:rPr lang="en-US" dirty="0"/>
              <a:t>Consider the most basic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9BBDE-3115-1C44-92D1-1E5574230945}"/>
                  </a:ext>
                </a:extLst>
              </p:cNvPr>
              <p:cNvSpPr>
                <a:spLocks noGrp="1"/>
              </p:cNvSpPr>
              <p:nvPr>
                <p:ph idx="1"/>
              </p:nvPr>
            </p:nvSpPr>
            <p:spPr>
              <a:xfrm>
                <a:off x="838200" y="2179126"/>
                <a:ext cx="10515600" cy="4351338"/>
              </a:xfrm>
            </p:spPr>
            <p:txBody>
              <a:bodyPr/>
              <a:lstStyle/>
              <a:p>
                <a:r>
                  <a:rPr lang="en-US" dirty="0"/>
                  <a:t>Test statistic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,1)</m:t>
                    </m:r>
                  </m:oMath>
                </a14:m>
                <a:endParaRPr lang="en-US" dirty="0"/>
              </a:p>
              <a:p>
                <a:r>
                  <a:rPr lang="en-US" dirty="0"/>
                  <a:t>1-sided test against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0</m:t>
                        </m:r>
                      </m:sub>
                    </m:sSub>
                    <m:r>
                      <a:rPr lang="en-US" b="0" i="0"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≤0</m:t>
                    </m:r>
                  </m:oMath>
                </a14:m>
                <a:endParaRPr lang="en-US" dirty="0"/>
              </a:p>
              <a:p>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.025</m:t>
                    </m:r>
                  </m:oMath>
                </a14:m>
                <a:endParaRPr lang="en-US" dirty="0"/>
              </a:p>
            </p:txBody>
          </p:sp>
        </mc:Choice>
        <mc:Fallback xmlns="">
          <p:sp>
            <p:nvSpPr>
              <p:cNvPr id="3" name="Content Placeholder 2">
                <a:extLst>
                  <a:ext uri="{FF2B5EF4-FFF2-40B4-BE49-F238E27FC236}">
                    <a16:creationId xmlns:a16="http://schemas.microsoft.com/office/drawing/2014/main" id="{3839BBDE-3115-1C44-92D1-1E5574230945}"/>
                  </a:ext>
                </a:extLst>
              </p:cNvPr>
              <p:cNvSpPr>
                <a:spLocks noGrp="1" noRot="1" noChangeAspect="1" noMove="1" noResize="1" noEditPoints="1" noAdjustHandles="1" noChangeArrowheads="1" noChangeShapeType="1" noTextEdit="1"/>
              </p:cNvSpPr>
              <p:nvPr>
                <p:ph idx="1"/>
              </p:nvPr>
            </p:nvSpPr>
            <p:spPr>
              <a:xfrm>
                <a:off x="838200" y="2179126"/>
                <a:ext cx="10515600" cy="4351338"/>
              </a:xfrm>
              <a:blipFill>
                <a:blip r:embed="rId3"/>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AD735D-56BF-274A-BEF4-82A8577AF10C}"/>
              </a:ext>
            </a:extLst>
          </p:cNvPr>
          <p:cNvPicPr>
            <a:picLocks noChangeAspect="1"/>
          </p:cNvPicPr>
          <p:nvPr/>
        </p:nvPicPr>
        <p:blipFill>
          <a:blip r:embed="rId4"/>
          <a:stretch>
            <a:fillRect/>
          </a:stretch>
        </p:blipFill>
        <p:spPr>
          <a:xfrm>
            <a:off x="6096000" y="1505971"/>
            <a:ext cx="5888422" cy="5186491"/>
          </a:xfrm>
          <a:prstGeom prst="rect">
            <a:avLst/>
          </a:prstGeom>
        </p:spPr>
      </p:pic>
    </p:spTree>
    <p:extLst>
      <p:ext uri="{BB962C8B-B14F-4D97-AF65-F5344CB8AC3E}">
        <p14:creationId xmlns:p14="http://schemas.microsoft.com/office/powerpoint/2010/main" val="1272824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8B2A-01D9-0C4D-A8C3-43DB17297166}"/>
              </a:ext>
            </a:extLst>
          </p:cNvPr>
          <p:cNvSpPr>
            <a:spLocks noGrp="1"/>
          </p:cNvSpPr>
          <p:nvPr>
            <p:ph type="title"/>
          </p:nvPr>
        </p:nvSpPr>
        <p:spPr>
          <a:xfrm>
            <a:off x="168846" y="0"/>
            <a:ext cx="10921941" cy="1325563"/>
          </a:xfrm>
        </p:spPr>
        <p:txBody>
          <a:bodyPr/>
          <a:lstStyle/>
          <a:p>
            <a:r>
              <a:rPr lang="en-US" dirty="0"/>
              <a:t>The Innovation Process for New Designs? </a:t>
            </a:r>
          </a:p>
        </p:txBody>
      </p:sp>
      <p:sp>
        <p:nvSpPr>
          <p:cNvPr id="7" name="Rectangle 6">
            <a:extLst>
              <a:ext uri="{FF2B5EF4-FFF2-40B4-BE49-F238E27FC236}">
                <a16:creationId xmlns:a16="http://schemas.microsoft.com/office/drawing/2014/main" id="{C5704883-271C-0C42-9C7D-6ABD58C8DBCC}"/>
              </a:ext>
            </a:extLst>
          </p:cNvPr>
          <p:cNvSpPr/>
          <p:nvPr/>
        </p:nvSpPr>
        <p:spPr>
          <a:xfrm>
            <a:off x="344585" y="4353725"/>
            <a:ext cx="1932317" cy="113732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Clinician</a:t>
            </a:r>
          </a:p>
        </p:txBody>
      </p:sp>
      <p:sp>
        <p:nvSpPr>
          <p:cNvPr id="8" name="Rectangle 7">
            <a:extLst>
              <a:ext uri="{FF2B5EF4-FFF2-40B4-BE49-F238E27FC236}">
                <a16:creationId xmlns:a16="http://schemas.microsoft.com/office/drawing/2014/main" id="{827627A6-93DF-404D-BFED-2E18AC34EA77}"/>
              </a:ext>
            </a:extLst>
          </p:cNvPr>
          <p:cNvSpPr/>
          <p:nvPr/>
        </p:nvSpPr>
        <p:spPr>
          <a:xfrm>
            <a:off x="344585" y="2291676"/>
            <a:ext cx="1932317" cy="113732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Statistician</a:t>
            </a:r>
          </a:p>
        </p:txBody>
      </p:sp>
      <p:sp>
        <p:nvSpPr>
          <p:cNvPr id="9" name="Rectangle 8">
            <a:extLst>
              <a:ext uri="{FF2B5EF4-FFF2-40B4-BE49-F238E27FC236}">
                <a16:creationId xmlns:a16="http://schemas.microsoft.com/office/drawing/2014/main" id="{BFB54E8D-B2FF-D74B-879E-128DE7DE5C10}"/>
              </a:ext>
            </a:extLst>
          </p:cNvPr>
          <p:cNvSpPr/>
          <p:nvPr/>
        </p:nvSpPr>
        <p:spPr>
          <a:xfrm>
            <a:off x="4546748" y="3216401"/>
            <a:ext cx="1932317" cy="1137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Design</a:t>
            </a:r>
          </a:p>
        </p:txBody>
      </p:sp>
      <p:sp>
        <p:nvSpPr>
          <p:cNvPr id="10" name="Rectangle 9">
            <a:extLst>
              <a:ext uri="{FF2B5EF4-FFF2-40B4-BE49-F238E27FC236}">
                <a16:creationId xmlns:a16="http://schemas.microsoft.com/office/drawing/2014/main" id="{E148EAE1-0980-EC4E-BD82-7F29D36BE6E4}"/>
              </a:ext>
            </a:extLst>
          </p:cNvPr>
          <p:cNvSpPr/>
          <p:nvPr/>
        </p:nvSpPr>
        <p:spPr>
          <a:xfrm>
            <a:off x="8640789" y="3216401"/>
            <a:ext cx="1932317" cy="11373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Pharma Runs Trial</a:t>
            </a:r>
          </a:p>
        </p:txBody>
      </p:sp>
    </p:spTree>
    <p:extLst>
      <p:ext uri="{BB962C8B-B14F-4D97-AF65-F5344CB8AC3E}">
        <p14:creationId xmlns:p14="http://schemas.microsoft.com/office/powerpoint/2010/main" val="4199108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7029-DC9E-5A4D-AE0B-9D5117566BE8}"/>
              </a:ext>
            </a:extLst>
          </p:cNvPr>
          <p:cNvSpPr>
            <a:spLocks noGrp="1"/>
          </p:cNvSpPr>
          <p:nvPr>
            <p:ph type="title"/>
          </p:nvPr>
        </p:nvSpPr>
        <p:spPr>
          <a:xfrm>
            <a:off x="838200" y="550506"/>
            <a:ext cx="10515600" cy="1325563"/>
          </a:xfrm>
        </p:spPr>
        <p:txBody>
          <a:bodyPr/>
          <a:lstStyle/>
          <a:p>
            <a:r>
              <a:rPr lang="en-US" dirty="0"/>
              <a:t>Consider the most basic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9BBDE-3115-1C44-92D1-1E5574230945}"/>
                  </a:ext>
                </a:extLst>
              </p:cNvPr>
              <p:cNvSpPr>
                <a:spLocks noGrp="1"/>
              </p:cNvSpPr>
              <p:nvPr>
                <p:ph idx="1"/>
              </p:nvPr>
            </p:nvSpPr>
            <p:spPr>
              <a:xfrm>
                <a:off x="838200" y="2179126"/>
                <a:ext cx="10515600" cy="4351338"/>
              </a:xfrm>
            </p:spPr>
            <p:txBody>
              <a:bodyPr/>
              <a:lstStyle/>
              <a:p>
                <a:r>
                  <a:rPr lang="en-US" dirty="0"/>
                  <a:t>Test statistic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,1)</m:t>
                    </m:r>
                  </m:oMath>
                </a14:m>
                <a:endParaRPr lang="en-US" dirty="0"/>
              </a:p>
              <a:p>
                <a:r>
                  <a:rPr lang="en-US" dirty="0"/>
                  <a:t>1-sided test against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0</m:t>
                        </m:r>
                      </m:sub>
                    </m:sSub>
                    <m:r>
                      <a:rPr lang="en-US" b="0" i="0"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≤0</m:t>
                    </m:r>
                  </m:oMath>
                </a14:m>
                <a:endParaRPr lang="en-US" dirty="0"/>
              </a:p>
              <a:p>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.025</m:t>
                    </m:r>
                  </m:oMath>
                </a14:m>
                <a:endParaRPr lang="en-US" dirty="0"/>
              </a:p>
            </p:txBody>
          </p:sp>
        </mc:Choice>
        <mc:Fallback xmlns="">
          <p:sp>
            <p:nvSpPr>
              <p:cNvPr id="3" name="Content Placeholder 2">
                <a:extLst>
                  <a:ext uri="{FF2B5EF4-FFF2-40B4-BE49-F238E27FC236}">
                    <a16:creationId xmlns:a16="http://schemas.microsoft.com/office/drawing/2014/main" id="{3839BBDE-3115-1C44-92D1-1E5574230945}"/>
                  </a:ext>
                </a:extLst>
              </p:cNvPr>
              <p:cNvSpPr>
                <a:spLocks noGrp="1" noRot="1" noChangeAspect="1" noMove="1" noResize="1" noEditPoints="1" noAdjustHandles="1" noChangeArrowheads="1" noChangeShapeType="1" noTextEdit="1"/>
              </p:cNvSpPr>
              <p:nvPr>
                <p:ph idx="1"/>
              </p:nvPr>
            </p:nvSpPr>
            <p:spPr>
              <a:xfrm>
                <a:off x="838200" y="2179126"/>
                <a:ext cx="10515600" cy="4351338"/>
              </a:xfrm>
              <a:blipFill>
                <a:blip r:embed="rId3"/>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AD735D-56BF-274A-BEF4-82A8577AF10C}"/>
              </a:ext>
            </a:extLst>
          </p:cNvPr>
          <p:cNvPicPr>
            <a:picLocks noChangeAspect="1"/>
          </p:cNvPicPr>
          <p:nvPr/>
        </p:nvPicPr>
        <p:blipFill>
          <a:blip r:embed="rId4"/>
          <a:stretch>
            <a:fillRect/>
          </a:stretch>
        </p:blipFill>
        <p:spPr>
          <a:xfrm>
            <a:off x="6096000" y="1505971"/>
            <a:ext cx="5888422" cy="5186491"/>
          </a:xfrm>
          <a:prstGeom prst="rect">
            <a:avLst/>
          </a:prstGeom>
        </p:spPr>
      </p:pic>
      <p:sp>
        <p:nvSpPr>
          <p:cNvPr id="7" name="Frame 6">
            <a:extLst>
              <a:ext uri="{FF2B5EF4-FFF2-40B4-BE49-F238E27FC236}">
                <a16:creationId xmlns:a16="http://schemas.microsoft.com/office/drawing/2014/main" id="{52D15CC7-26C5-7740-8317-2739B59A032B}"/>
              </a:ext>
            </a:extLst>
          </p:cNvPr>
          <p:cNvSpPr/>
          <p:nvPr/>
        </p:nvSpPr>
        <p:spPr>
          <a:xfrm>
            <a:off x="8054502" y="5077838"/>
            <a:ext cx="1342417" cy="894945"/>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6458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5D544-F8D4-A847-8D63-F15951EC9EB8}"/>
              </a:ext>
            </a:extLst>
          </p:cNvPr>
          <p:cNvSpPr>
            <a:spLocks noGrp="1"/>
          </p:cNvSpPr>
          <p:nvPr>
            <p:ph type="title"/>
          </p:nvPr>
        </p:nvSpPr>
        <p:spPr>
          <a:xfrm>
            <a:off x="419100" y="190607"/>
            <a:ext cx="11353800" cy="1325563"/>
          </a:xfrm>
        </p:spPr>
        <p:txBody>
          <a:bodyPr/>
          <a:lstStyle/>
          <a:p>
            <a:r>
              <a:rPr lang="en-US" dirty="0"/>
              <a:t>Zoom in on Type I Error near the H</a:t>
            </a:r>
            <a:r>
              <a:rPr lang="en-US" sz="2800" dirty="0"/>
              <a:t>o</a:t>
            </a:r>
            <a:r>
              <a:rPr lang="en-US" dirty="0"/>
              <a:t> boundary</a:t>
            </a:r>
          </a:p>
        </p:txBody>
      </p:sp>
      <p:pic>
        <p:nvPicPr>
          <p:cNvPr id="5" name="Picture 4">
            <a:extLst>
              <a:ext uri="{FF2B5EF4-FFF2-40B4-BE49-F238E27FC236}">
                <a16:creationId xmlns:a16="http://schemas.microsoft.com/office/drawing/2014/main" id="{45D09912-AD7B-5B4B-97DD-E2321916D082}"/>
              </a:ext>
            </a:extLst>
          </p:cNvPr>
          <p:cNvPicPr>
            <a:picLocks noChangeAspect="1"/>
          </p:cNvPicPr>
          <p:nvPr/>
        </p:nvPicPr>
        <p:blipFill>
          <a:blip r:embed="rId3"/>
          <a:stretch>
            <a:fillRect/>
          </a:stretch>
        </p:blipFill>
        <p:spPr>
          <a:xfrm>
            <a:off x="2388366" y="1836842"/>
            <a:ext cx="6765542" cy="4930505"/>
          </a:xfrm>
          <a:prstGeom prst="rect">
            <a:avLst/>
          </a:prstGeom>
        </p:spPr>
      </p:pic>
    </p:spTree>
    <p:extLst>
      <p:ext uri="{BB962C8B-B14F-4D97-AF65-F5344CB8AC3E}">
        <p14:creationId xmlns:p14="http://schemas.microsoft.com/office/powerpoint/2010/main" val="1502843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8F6D-461E-A54F-BC1C-64274302F00E}"/>
              </a:ext>
            </a:extLst>
          </p:cNvPr>
          <p:cNvSpPr>
            <a:spLocks noGrp="1"/>
          </p:cNvSpPr>
          <p:nvPr>
            <p:ph type="title"/>
          </p:nvPr>
        </p:nvSpPr>
        <p:spPr>
          <a:xfrm>
            <a:off x="5036" y="0"/>
            <a:ext cx="10515600" cy="1325563"/>
          </a:xfrm>
        </p:spPr>
        <p:txBody>
          <a:bodyPr/>
          <a:lstStyle/>
          <a:p>
            <a:r>
              <a:rPr lang="en-US" dirty="0"/>
              <a:t>Assume we know the exact Type I Error only at a few points…</a:t>
            </a:r>
          </a:p>
        </p:txBody>
      </p:sp>
      <p:pic>
        <p:nvPicPr>
          <p:cNvPr id="4" name="Content Placeholder 3">
            <a:extLst>
              <a:ext uri="{FF2B5EF4-FFF2-40B4-BE49-F238E27FC236}">
                <a16:creationId xmlns:a16="http://schemas.microsoft.com/office/drawing/2014/main" id="{70FB1454-F75D-EC42-A239-0E33D00C6EB3}"/>
              </a:ext>
            </a:extLst>
          </p:cNvPr>
          <p:cNvPicPr>
            <a:picLocks noGrp="1" noChangeAspect="1"/>
          </p:cNvPicPr>
          <p:nvPr>
            <p:ph idx="1"/>
          </p:nvPr>
        </p:nvPicPr>
        <p:blipFill>
          <a:blip r:embed="rId3"/>
          <a:stretch>
            <a:fillRect/>
          </a:stretch>
        </p:blipFill>
        <p:spPr>
          <a:xfrm>
            <a:off x="2616911" y="1787110"/>
            <a:ext cx="6716275" cy="4894600"/>
          </a:xfrm>
          <a:prstGeom prst="rect">
            <a:avLst/>
          </a:prstGeom>
        </p:spPr>
      </p:pic>
    </p:spTree>
    <p:extLst>
      <p:ext uri="{BB962C8B-B14F-4D97-AF65-F5344CB8AC3E}">
        <p14:creationId xmlns:p14="http://schemas.microsoft.com/office/powerpoint/2010/main" val="848417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8F6D-461E-A54F-BC1C-64274302F00E}"/>
              </a:ext>
            </a:extLst>
          </p:cNvPr>
          <p:cNvSpPr>
            <a:spLocks noGrp="1"/>
          </p:cNvSpPr>
          <p:nvPr>
            <p:ph type="title"/>
          </p:nvPr>
        </p:nvSpPr>
        <p:spPr>
          <a:xfrm>
            <a:off x="5036" y="0"/>
            <a:ext cx="10515600" cy="1325563"/>
          </a:xfrm>
        </p:spPr>
        <p:txBody>
          <a:bodyPr/>
          <a:lstStyle/>
          <a:p>
            <a:r>
              <a:rPr lang="en-US" dirty="0"/>
              <a:t>Assume we know the exact Type I Error only at a few points…</a:t>
            </a:r>
          </a:p>
        </p:txBody>
      </p:sp>
      <p:pic>
        <p:nvPicPr>
          <p:cNvPr id="7" name="Content Placeholder 6" descr="Chart, line chart&#10;&#10;Description automatically generated">
            <a:extLst>
              <a:ext uri="{FF2B5EF4-FFF2-40B4-BE49-F238E27FC236}">
                <a16:creationId xmlns:a16="http://schemas.microsoft.com/office/drawing/2014/main" id="{799664DD-203A-5D40-889B-92C180711350}"/>
              </a:ext>
            </a:extLst>
          </p:cNvPr>
          <p:cNvPicPr>
            <a:picLocks noGrp="1" noChangeAspect="1"/>
          </p:cNvPicPr>
          <p:nvPr>
            <p:ph idx="1"/>
          </p:nvPr>
        </p:nvPicPr>
        <p:blipFill>
          <a:blip r:embed="rId3"/>
          <a:stretch>
            <a:fillRect/>
          </a:stretch>
        </p:blipFill>
        <p:spPr>
          <a:xfrm>
            <a:off x="2224076" y="1706563"/>
            <a:ext cx="7743848" cy="5024437"/>
          </a:xfrm>
        </p:spPr>
      </p:pic>
    </p:spTree>
    <p:extLst>
      <p:ext uri="{BB962C8B-B14F-4D97-AF65-F5344CB8AC3E}">
        <p14:creationId xmlns:p14="http://schemas.microsoft.com/office/powerpoint/2010/main" val="2385611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8F6D-461E-A54F-BC1C-64274302F00E}"/>
              </a:ext>
            </a:extLst>
          </p:cNvPr>
          <p:cNvSpPr>
            <a:spLocks noGrp="1"/>
          </p:cNvSpPr>
          <p:nvPr>
            <p:ph type="title"/>
          </p:nvPr>
        </p:nvSpPr>
        <p:spPr>
          <a:xfrm>
            <a:off x="5036" y="0"/>
            <a:ext cx="10515600" cy="1325563"/>
          </a:xfrm>
        </p:spPr>
        <p:txBody>
          <a:bodyPr/>
          <a:lstStyle/>
          <a:p>
            <a:r>
              <a:rPr lang="en-US" dirty="0"/>
              <a:t>Assume we know the true derivative of Type I Error at those points too</a:t>
            </a:r>
          </a:p>
        </p:txBody>
      </p:sp>
      <p:pic>
        <p:nvPicPr>
          <p:cNvPr id="6" name="Content Placeholder 5">
            <a:extLst>
              <a:ext uri="{FF2B5EF4-FFF2-40B4-BE49-F238E27FC236}">
                <a16:creationId xmlns:a16="http://schemas.microsoft.com/office/drawing/2014/main" id="{3F1B4795-24B0-F945-AA5B-23E9A6FBD5BD}"/>
              </a:ext>
            </a:extLst>
          </p:cNvPr>
          <p:cNvPicPr>
            <a:picLocks noGrp="1" noChangeAspect="1"/>
          </p:cNvPicPr>
          <p:nvPr>
            <p:ph idx="1"/>
          </p:nvPr>
        </p:nvPicPr>
        <p:blipFill>
          <a:blip r:embed="rId3"/>
          <a:stretch>
            <a:fillRect/>
          </a:stretch>
        </p:blipFill>
        <p:spPr>
          <a:xfrm>
            <a:off x="2807218" y="1954924"/>
            <a:ext cx="6273609" cy="4572000"/>
          </a:xfrm>
          <a:prstGeom prst="rect">
            <a:avLst/>
          </a:prstGeom>
        </p:spPr>
      </p:pic>
    </p:spTree>
    <p:extLst>
      <p:ext uri="{BB962C8B-B14F-4D97-AF65-F5344CB8AC3E}">
        <p14:creationId xmlns:p14="http://schemas.microsoft.com/office/powerpoint/2010/main" val="3308729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8F6D-461E-A54F-BC1C-64274302F00E}"/>
              </a:ext>
            </a:extLst>
          </p:cNvPr>
          <p:cNvSpPr>
            <a:spLocks noGrp="1"/>
          </p:cNvSpPr>
          <p:nvPr>
            <p:ph type="title"/>
          </p:nvPr>
        </p:nvSpPr>
        <p:spPr>
          <a:xfrm>
            <a:off x="0" y="50800"/>
            <a:ext cx="10515600" cy="1325563"/>
          </a:xfrm>
        </p:spPr>
        <p:txBody>
          <a:bodyPr/>
          <a:lstStyle/>
          <a:p>
            <a:r>
              <a:rPr lang="en-US" dirty="0"/>
              <a:t>First-order approximation is close but not conservative</a:t>
            </a:r>
          </a:p>
        </p:txBody>
      </p:sp>
      <p:pic>
        <p:nvPicPr>
          <p:cNvPr id="7" name="Picture 6">
            <a:extLst>
              <a:ext uri="{FF2B5EF4-FFF2-40B4-BE49-F238E27FC236}">
                <a16:creationId xmlns:a16="http://schemas.microsoft.com/office/drawing/2014/main" id="{B00096CF-F8D7-7A49-BF6D-673FB4D9474B}"/>
              </a:ext>
            </a:extLst>
          </p:cNvPr>
          <p:cNvPicPr>
            <a:picLocks noChangeAspect="1"/>
          </p:cNvPicPr>
          <p:nvPr/>
        </p:nvPicPr>
        <p:blipFill>
          <a:blip r:embed="rId3"/>
          <a:stretch>
            <a:fillRect/>
          </a:stretch>
        </p:blipFill>
        <p:spPr>
          <a:xfrm>
            <a:off x="2788534" y="1765738"/>
            <a:ext cx="6614932" cy="4820745"/>
          </a:xfrm>
          <a:prstGeom prst="rect">
            <a:avLst/>
          </a:prstGeom>
        </p:spPr>
      </p:pic>
    </p:spTree>
    <p:extLst>
      <p:ext uri="{BB962C8B-B14F-4D97-AF65-F5344CB8AC3E}">
        <p14:creationId xmlns:p14="http://schemas.microsoft.com/office/powerpoint/2010/main" val="2927199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8F6D-461E-A54F-BC1C-64274302F00E}"/>
              </a:ext>
            </a:extLst>
          </p:cNvPr>
          <p:cNvSpPr>
            <a:spLocks noGrp="1"/>
          </p:cNvSpPr>
          <p:nvPr>
            <p:ph type="title"/>
          </p:nvPr>
        </p:nvSpPr>
        <p:spPr>
          <a:xfrm>
            <a:off x="0" y="50800"/>
            <a:ext cx="10515600" cy="1325563"/>
          </a:xfrm>
        </p:spPr>
        <p:txBody>
          <a:bodyPr/>
          <a:lstStyle/>
          <a:p>
            <a:r>
              <a:rPr lang="en-US" dirty="0"/>
              <a:t>Taylor’s Theorem Describes the Error</a:t>
            </a:r>
          </a:p>
        </p:txBody>
      </p:sp>
      <p:pic>
        <p:nvPicPr>
          <p:cNvPr id="4" name="Picture 3">
            <a:extLst>
              <a:ext uri="{FF2B5EF4-FFF2-40B4-BE49-F238E27FC236}">
                <a16:creationId xmlns:a16="http://schemas.microsoft.com/office/drawing/2014/main" id="{4923234D-30B2-4646-B501-C6839F53D14D}"/>
              </a:ext>
            </a:extLst>
          </p:cNvPr>
          <p:cNvPicPr>
            <a:picLocks noChangeAspect="1"/>
          </p:cNvPicPr>
          <p:nvPr/>
        </p:nvPicPr>
        <p:blipFill>
          <a:blip r:embed="rId3"/>
          <a:stretch>
            <a:fillRect/>
          </a:stretch>
        </p:blipFill>
        <p:spPr>
          <a:xfrm>
            <a:off x="2789658" y="1750979"/>
            <a:ext cx="5902280" cy="4881124"/>
          </a:xfrm>
          <a:prstGeom prst="rect">
            <a:avLst/>
          </a:prstGeom>
        </p:spPr>
      </p:pic>
    </p:spTree>
    <p:extLst>
      <p:ext uri="{BB962C8B-B14F-4D97-AF65-F5344CB8AC3E}">
        <p14:creationId xmlns:p14="http://schemas.microsoft.com/office/powerpoint/2010/main" val="2424503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44E1-42D2-6848-B3DE-03E83641FA76}"/>
              </a:ext>
            </a:extLst>
          </p:cNvPr>
          <p:cNvSpPr>
            <a:spLocks noGrp="1"/>
          </p:cNvSpPr>
          <p:nvPr>
            <p:ph type="title"/>
          </p:nvPr>
        </p:nvSpPr>
        <p:spPr>
          <a:xfrm>
            <a:off x="0" y="18255"/>
            <a:ext cx="10515600" cy="1325563"/>
          </a:xfrm>
        </p:spPr>
        <p:txBody>
          <a:bodyPr>
            <a:normAutofit fontScale="90000"/>
          </a:bodyPr>
          <a:lstStyle/>
          <a:p>
            <a:r>
              <a:rPr lang="en-US" dirty="0"/>
              <a:t>But using a worst-case bound on the second derivative, we get a conservative approximation</a:t>
            </a:r>
          </a:p>
        </p:txBody>
      </p:sp>
      <p:pic>
        <p:nvPicPr>
          <p:cNvPr id="5" name="Content Placeholder 4">
            <a:extLst>
              <a:ext uri="{FF2B5EF4-FFF2-40B4-BE49-F238E27FC236}">
                <a16:creationId xmlns:a16="http://schemas.microsoft.com/office/drawing/2014/main" id="{C0DB3D36-2A8D-6946-8939-C298BA1D6285}"/>
              </a:ext>
            </a:extLst>
          </p:cNvPr>
          <p:cNvPicPr>
            <a:picLocks noGrp="1" noChangeAspect="1"/>
          </p:cNvPicPr>
          <p:nvPr>
            <p:ph idx="1"/>
          </p:nvPr>
        </p:nvPicPr>
        <p:blipFill>
          <a:blip r:embed="rId3"/>
          <a:stretch>
            <a:fillRect/>
          </a:stretch>
        </p:blipFill>
        <p:spPr>
          <a:xfrm>
            <a:off x="2905769" y="1969158"/>
            <a:ext cx="6380461" cy="4649870"/>
          </a:xfrm>
          <a:prstGeom prst="rect">
            <a:avLst/>
          </a:prstGeom>
        </p:spPr>
      </p:pic>
    </p:spTree>
    <p:extLst>
      <p:ext uri="{BB962C8B-B14F-4D97-AF65-F5344CB8AC3E}">
        <p14:creationId xmlns:p14="http://schemas.microsoft.com/office/powerpoint/2010/main" val="1052273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7B48-5072-5B47-BAE2-63E98A6EF27A}"/>
              </a:ext>
            </a:extLst>
          </p:cNvPr>
          <p:cNvSpPr>
            <a:spLocks noGrp="1"/>
          </p:cNvSpPr>
          <p:nvPr>
            <p:ph type="title"/>
          </p:nvPr>
        </p:nvSpPr>
        <p:spPr/>
        <p:txBody>
          <a:bodyPr/>
          <a:lstStyle/>
          <a:p>
            <a:r>
              <a:rPr lang="en-US" dirty="0"/>
              <a:t>Double the number of simulation points</a:t>
            </a:r>
          </a:p>
        </p:txBody>
      </p:sp>
      <p:sp>
        <p:nvSpPr>
          <p:cNvPr id="3" name="Content Placeholder 2">
            <a:extLst>
              <a:ext uri="{FF2B5EF4-FFF2-40B4-BE49-F238E27FC236}">
                <a16:creationId xmlns:a16="http://schemas.microsoft.com/office/drawing/2014/main" id="{C5CE8201-1417-CD43-8BFA-4A4D3EA08E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2EFB0B-DBBF-FA46-A406-0E2F6771D05A}"/>
              </a:ext>
            </a:extLst>
          </p:cNvPr>
          <p:cNvPicPr>
            <a:picLocks noChangeAspect="1"/>
          </p:cNvPicPr>
          <p:nvPr/>
        </p:nvPicPr>
        <p:blipFill>
          <a:blip r:embed="rId3"/>
          <a:stretch>
            <a:fillRect/>
          </a:stretch>
        </p:blipFill>
        <p:spPr>
          <a:xfrm>
            <a:off x="3397360" y="1920141"/>
            <a:ext cx="5397280" cy="4391759"/>
          </a:xfrm>
          <a:prstGeom prst="rect">
            <a:avLst/>
          </a:prstGeom>
        </p:spPr>
      </p:pic>
    </p:spTree>
    <p:extLst>
      <p:ext uri="{BB962C8B-B14F-4D97-AF65-F5344CB8AC3E}">
        <p14:creationId xmlns:p14="http://schemas.microsoft.com/office/powerpoint/2010/main" val="167289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7B48-5072-5B47-BAE2-63E98A6EF27A}"/>
              </a:ext>
            </a:extLst>
          </p:cNvPr>
          <p:cNvSpPr>
            <a:spLocks noGrp="1"/>
          </p:cNvSpPr>
          <p:nvPr>
            <p:ph type="title"/>
          </p:nvPr>
        </p:nvSpPr>
        <p:spPr/>
        <p:txBody>
          <a:bodyPr/>
          <a:lstStyle/>
          <a:p>
            <a:r>
              <a:rPr lang="en-US" dirty="0"/>
              <a:t>Double the number of simulation points</a:t>
            </a:r>
          </a:p>
        </p:txBody>
      </p:sp>
      <p:pic>
        <p:nvPicPr>
          <p:cNvPr id="5" name="Content Placeholder 4">
            <a:extLst>
              <a:ext uri="{FF2B5EF4-FFF2-40B4-BE49-F238E27FC236}">
                <a16:creationId xmlns:a16="http://schemas.microsoft.com/office/drawing/2014/main" id="{44D3662D-13F5-CB42-83CC-272C3E261B24}"/>
              </a:ext>
            </a:extLst>
          </p:cNvPr>
          <p:cNvPicPr>
            <a:picLocks noGrp="1" noChangeAspect="1"/>
          </p:cNvPicPr>
          <p:nvPr>
            <p:ph idx="1"/>
          </p:nvPr>
        </p:nvPicPr>
        <p:blipFill>
          <a:blip r:embed="rId3"/>
          <a:stretch>
            <a:fillRect/>
          </a:stretch>
        </p:blipFill>
        <p:spPr>
          <a:xfrm>
            <a:off x="3053035" y="1830576"/>
            <a:ext cx="5334219" cy="4340447"/>
          </a:xfrm>
          <a:prstGeom prst="rect">
            <a:avLst/>
          </a:prstGeom>
        </p:spPr>
      </p:pic>
    </p:spTree>
    <p:extLst>
      <p:ext uri="{BB962C8B-B14F-4D97-AF65-F5344CB8AC3E}">
        <p14:creationId xmlns:p14="http://schemas.microsoft.com/office/powerpoint/2010/main" val="314395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8B2A-01D9-0C4D-A8C3-43DB17297166}"/>
              </a:ext>
            </a:extLst>
          </p:cNvPr>
          <p:cNvSpPr>
            <a:spLocks noGrp="1"/>
          </p:cNvSpPr>
          <p:nvPr>
            <p:ph type="title"/>
          </p:nvPr>
        </p:nvSpPr>
        <p:spPr>
          <a:xfrm>
            <a:off x="30114" y="-126119"/>
            <a:ext cx="10515600" cy="1325563"/>
          </a:xfrm>
        </p:spPr>
        <p:txBody>
          <a:bodyPr/>
          <a:lstStyle/>
          <a:p>
            <a:r>
              <a:rPr lang="en-US" dirty="0"/>
              <a:t>The Innovation Process</a:t>
            </a:r>
          </a:p>
        </p:txBody>
      </p:sp>
      <p:sp>
        <p:nvSpPr>
          <p:cNvPr id="9" name="Rectangle 8">
            <a:extLst>
              <a:ext uri="{FF2B5EF4-FFF2-40B4-BE49-F238E27FC236}">
                <a16:creationId xmlns:a16="http://schemas.microsoft.com/office/drawing/2014/main" id="{BFB54E8D-B2FF-D74B-879E-128DE7DE5C10}"/>
              </a:ext>
            </a:extLst>
          </p:cNvPr>
          <p:cNvSpPr/>
          <p:nvPr/>
        </p:nvSpPr>
        <p:spPr>
          <a:xfrm>
            <a:off x="377307" y="3196255"/>
            <a:ext cx="1721639" cy="1373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Design</a:t>
            </a:r>
          </a:p>
        </p:txBody>
      </p:sp>
      <p:sp>
        <p:nvSpPr>
          <p:cNvPr id="10" name="Rectangle 9">
            <a:extLst>
              <a:ext uri="{FF2B5EF4-FFF2-40B4-BE49-F238E27FC236}">
                <a16:creationId xmlns:a16="http://schemas.microsoft.com/office/drawing/2014/main" id="{E148EAE1-0980-EC4E-BD82-7F29D36BE6E4}"/>
              </a:ext>
            </a:extLst>
          </p:cNvPr>
          <p:cNvSpPr/>
          <p:nvPr/>
        </p:nvSpPr>
        <p:spPr>
          <a:xfrm>
            <a:off x="9882376" y="3192729"/>
            <a:ext cx="2132293" cy="147632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Pharma Runs Trial</a:t>
            </a:r>
          </a:p>
        </p:txBody>
      </p:sp>
      <p:sp>
        <p:nvSpPr>
          <p:cNvPr id="11" name="Rectangle 10">
            <a:extLst>
              <a:ext uri="{FF2B5EF4-FFF2-40B4-BE49-F238E27FC236}">
                <a16:creationId xmlns:a16="http://schemas.microsoft.com/office/drawing/2014/main" id="{06FF6A4B-6505-EE43-B2F3-E1C296D3EB71}"/>
              </a:ext>
            </a:extLst>
          </p:cNvPr>
          <p:cNvSpPr/>
          <p:nvPr/>
        </p:nvSpPr>
        <p:spPr>
          <a:xfrm>
            <a:off x="2598384" y="3192729"/>
            <a:ext cx="1721639" cy="13735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Journal Submission</a:t>
            </a:r>
          </a:p>
        </p:txBody>
      </p:sp>
    </p:spTree>
    <p:extLst>
      <p:ext uri="{BB962C8B-B14F-4D97-AF65-F5344CB8AC3E}">
        <p14:creationId xmlns:p14="http://schemas.microsoft.com/office/powerpoint/2010/main" val="679380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7B48-5072-5B47-BAE2-63E98A6EF27A}"/>
              </a:ext>
            </a:extLst>
          </p:cNvPr>
          <p:cNvSpPr>
            <a:spLocks noGrp="1"/>
          </p:cNvSpPr>
          <p:nvPr>
            <p:ph type="title"/>
          </p:nvPr>
        </p:nvSpPr>
        <p:spPr/>
        <p:txBody>
          <a:bodyPr/>
          <a:lstStyle/>
          <a:p>
            <a:r>
              <a:rPr lang="en-US" dirty="0"/>
              <a:t>Double the number of simulation points</a:t>
            </a:r>
          </a:p>
        </p:txBody>
      </p:sp>
      <p:sp>
        <p:nvSpPr>
          <p:cNvPr id="3" name="Content Placeholder 2">
            <a:extLst>
              <a:ext uri="{FF2B5EF4-FFF2-40B4-BE49-F238E27FC236}">
                <a16:creationId xmlns:a16="http://schemas.microsoft.com/office/drawing/2014/main" id="{C5CE8201-1417-CD43-8BFA-4A4D3EA08EF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311BFBB-95BD-C448-9F0B-1E388BD9867D}"/>
              </a:ext>
            </a:extLst>
          </p:cNvPr>
          <p:cNvPicPr>
            <a:picLocks noChangeAspect="1"/>
          </p:cNvPicPr>
          <p:nvPr/>
        </p:nvPicPr>
        <p:blipFill>
          <a:blip r:embed="rId3"/>
          <a:stretch>
            <a:fillRect/>
          </a:stretch>
        </p:blipFill>
        <p:spPr>
          <a:xfrm>
            <a:off x="3147630" y="1825625"/>
            <a:ext cx="5347604" cy="4351338"/>
          </a:xfrm>
          <a:prstGeom prst="rect">
            <a:avLst/>
          </a:prstGeom>
        </p:spPr>
      </p:pic>
    </p:spTree>
    <p:extLst>
      <p:ext uri="{BB962C8B-B14F-4D97-AF65-F5344CB8AC3E}">
        <p14:creationId xmlns:p14="http://schemas.microsoft.com/office/powerpoint/2010/main" val="1075180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7B48-5072-5B47-BAE2-63E98A6EF27A}"/>
              </a:ext>
            </a:extLst>
          </p:cNvPr>
          <p:cNvSpPr>
            <a:spLocks noGrp="1"/>
          </p:cNvSpPr>
          <p:nvPr>
            <p:ph type="title"/>
          </p:nvPr>
        </p:nvSpPr>
        <p:spPr/>
        <p:txBody>
          <a:bodyPr/>
          <a:lstStyle/>
          <a:p>
            <a:r>
              <a:rPr lang="en-US" dirty="0"/>
              <a:t>Double the number of simulation points</a:t>
            </a:r>
          </a:p>
        </p:txBody>
      </p:sp>
      <p:pic>
        <p:nvPicPr>
          <p:cNvPr id="4" name="Content Placeholder 3">
            <a:extLst>
              <a:ext uri="{FF2B5EF4-FFF2-40B4-BE49-F238E27FC236}">
                <a16:creationId xmlns:a16="http://schemas.microsoft.com/office/drawing/2014/main" id="{A50DAACD-40F0-5047-B4DC-0D0EFCE86D34}"/>
              </a:ext>
            </a:extLst>
          </p:cNvPr>
          <p:cNvPicPr>
            <a:picLocks noGrp="1" noChangeAspect="1"/>
          </p:cNvPicPr>
          <p:nvPr>
            <p:ph idx="1"/>
          </p:nvPr>
        </p:nvPicPr>
        <p:blipFill>
          <a:blip r:embed="rId3"/>
          <a:stretch>
            <a:fillRect/>
          </a:stretch>
        </p:blipFill>
        <p:spPr>
          <a:xfrm>
            <a:off x="3084565" y="1690687"/>
            <a:ext cx="5478521" cy="4457865"/>
          </a:xfrm>
          <a:prstGeom prst="rect">
            <a:avLst/>
          </a:prstGeom>
        </p:spPr>
      </p:pic>
    </p:spTree>
    <p:extLst>
      <p:ext uri="{BB962C8B-B14F-4D97-AF65-F5344CB8AC3E}">
        <p14:creationId xmlns:p14="http://schemas.microsoft.com/office/powerpoint/2010/main" val="2366382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613A-C5C8-474F-ADB8-76FCE2AB3B48}"/>
              </a:ext>
            </a:extLst>
          </p:cNvPr>
          <p:cNvSpPr>
            <a:spLocks noGrp="1"/>
          </p:cNvSpPr>
          <p:nvPr>
            <p:ph type="title"/>
          </p:nvPr>
        </p:nvSpPr>
        <p:spPr>
          <a:xfrm>
            <a:off x="642025" y="111723"/>
            <a:ext cx="12192000" cy="1325563"/>
          </a:xfrm>
        </p:spPr>
        <p:txBody>
          <a:bodyPr/>
          <a:lstStyle/>
          <a:p>
            <a:r>
              <a:rPr lang="en-US" dirty="0"/>
              <a:t>Monte Carlo simulations leaves uncertainty</a:t>
            </a:r>
          </a:p>
        </p:txBody>
      </p:sp>
      <p:pic>
        <p:nvPicPr>
          <p:cNvPr id="12" name="Picture 11">
            <a:extLst>
              <a:ext uri="{FF2B5EF4-FFF2-40B4-BE49-F238E27FC236}">
                <a16:creationId xmlns:a16="http://schemas.microsoft.com/office/drawing/2014/main" id="{9A60E18E-5B28-4C44-A36A-DA12E3475695}"/>
              </a:ext>
            </a:extLst>
          </p:cNvPr>
          <p:cNvPicPr>
            <a:picLocks noChangeAspect="1"/>
          </p:cNvPicPr>
          <p:nvPr/>
        </p:nvPicPr>
        <p:blipFill>
          <a:blip r:embed="rId3"/>
          <a:stretch>
            <a:fillRect/>
          </a:stretch>
        </p:blipFill>
        <p:spPr>
          <a:xfrm>
            <a:off x="0" y="1437288"/>
            <a:ext cx="6096000" cy="5347755"/>
          </a:xfrm>
          <a:prstGeom prst="rect">
            <a:avLst/>
          </a:prstGeom>
        </p:spPr>
      </p:pic>
      <p:pic>
        <p:nvPicPr>
          <p:cNvPr id="13" name="Picture 12">
            <a:extLst>
              <a:ext uri="{FF2B5EF4-FFF2-40B4-BE49-F238E27FC236}">
                <a16:creationId xmlns:a16="http://schemas.microsoft.com/office/drawing/2014/main" id="{51723232-E0EA-DC4C-A9AF-051D7A051980}"/>
              </a:ext>
            </a:extLst>
          </p:cNvPr>
          <p:cNvPicPr>
            <a:picLocks noChangeAspect="1"/>
          </p:cNvPicPr>
          <p:nvPr/>
        </p:nvPicPr>
        <p:blipFill>
          <a:blip r:embed="rId4"/>
          <a:stretch>
            <a:fillRect/>
          </a:stretch>
        </p:blipFill>
        <p:spPr>
          <a:xfrm>
            <a:off x="6096000" y="1519128"/>
            <a:ext cx="5909416" cy="5184073"/>
          </a:xfrm>
          <a:prstGeom prst="rect">
            <a:avLst/>
          </a:prstGeom>
        </p:spPr>
      </p:pic>
    </p:spTree>
    <p:extLst>
      <p:ext uri="{BB962C8B-B14F-4D97-AF65-F5344CB8AC3E}">
        <p14:creationId xmlns:p14="http://schemas.microsoft.com/office/powerpoint/2010/main" val="2547110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613A-C5C8-474F-ADB8-76FCE2AB3B48}"/>
              </a:ext>
            </a:extLst>
          </p:cNvPr>
          <p:cNvSpPr>
            <a:spLocks noGrp="1"/>
          </p:cNvSpPr>
          <p:nvPr>
            <p:ph type="title"/>
          </p:nvPr>
        </p:nvSpPr>
        <p:spPr>
          <a:xfrm>
            <a:off x="909536" y="243191"/>
            <a:ext cx="12192000" cy="1325563"/>
          </a:xfrm>
        </p:spPr>
        <p:txBody>
          <a:bodyPr/>
          <a:lstStyle/>
          <a:p>
            <a:r>
              <a:rPr lang="en-US" dirty="0"/>
              <a:t>Monte Carlo simulations leaves uncertainty</a:t>
            </a:r>
          </a:p>
        </p:txBody>
      </p:sp>
      <p:sp>
        <p:nvSpPr>
          <p:cNvPr id="8" name="Content Placeholder 7">
            <a:extLst>
              <a:ext uri="{FF2B5EF4-FFF2-40B4-BE49-F238E27FC236}">
                <a16:creationId xmlns:a16="http://schemas.microsoft.com/office/drawing/2014/main" id="{F125BF20-D6C4-614F-AD58-BBC00559FA77}"/>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D97E93CE-78CD-6B40-9829-F0E97F2E97EF}"/>
              </a:ext>
            </a:extLst>
          </p:cNvPr>
          <p:cNvPicPr>
            <a:picLocks noChangeAspect="1"/>
          </p:cNvPicPr>
          <p:nvPr/>
        </p:nvPicPr>
        <p:blipFill>
          <a:blip r:embed="rId3"/>
          <a:stretch>
            <a:fillRect/>
          </a:stretch>
        </p:blipFill>
        <p:spPr>
          <a:xfrm>
            <a:off x="2613787" y="1516578"/>
            <a:ext cx="7133328" cy="5098231"/>
          </a:xfrm>
          <a:prstGeom prst="rect">
            <a:avLst/>
          </a:prstGeom>
        </p:spPr>
      </p:pic>
    </p:spTree>
    <p:extLst>
      <p:ext uri="{BB962C8B-B14F-4D97-AF65-F5344CB8AC3E}">
        <p14:creationId xmlns:p14="http://schemas.microsoft.com/office/powerpoint/2010/main" val="221160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32F0-3D0D-3649-A32E-243D3F39E727}"/>
              </a:ext>
            </a:extLst>
          </p:cNvPr>
          <p:cNvSpPr>
            <a:spLocks noGrp="1"/>
          </p:cNvSpPr>
          <p:nvPr>
            <p:ph type="title"/>
          </p:nvPr>
        </p:nvSpPr>
        <p:spPr/>
        <p:txBody>
          <a:bodyPr/>
          <a:lstStyle/>
          <a:p>
            <a:r>
              <a:rPr lang="en-US" dirty="0"/>
              <a:t>Key Steps:</a:t>
            </a:r>
          </a:p>
        </p:txBody>
      </p:sp>
      <p:sp>
        <p:nvSpPr>
          <p:cNvPr id="3" name="Content Placeholder 2">
            <a:extLst>
              <a:ext uri="{FF2B5EF4-FFF2-40B4-BE49-F238E27FC236}">
                <a16:creationId xmlns:a16="http://schemas.microsoft.com/office/drawing/2014/main" id="{1B1E63D4-F65C-2244-A417-DD8CAE01D18D}"/>
              </a:ext>
            </a:extLst>
          </p:cNvPr>
          <p:cNvSpPr>
            <a:spLocks noGrp="1"/>
          </p:cNvSpPr>
          <p:nvPr>
            <p:ph idx="1"/>
          </p:nvPr>
        </p:nvSpPr>
        <p:spPr/>
        <p:txBody>
          <a:bodyPr>
            <a:normAutofit/>
          </a:bodyPr>
          <a:lstStyle/>
          <a:p>
            <a:r>
              <a:rPr lang="en-US" dirty="0"/>
              <a:t>Find a general upper bound to the second derivative</a:t>
            </a:r>
          </a:p>
          <a:p>
            <a:r>
              <a:rPr lang="en-US" dirty="0"/>
              <a:t>Construct confidence intervals with the Monte Carlo simulation for the point estimate of Type I Error and the derivative</a:t>
            </a:r>
          </a:p>
          <a:p>
            <a:pPr lvl="1"/>
            <a:r>
              <a:rPr lang="en-US" dirty="0"/>
              <a:t>Give each interval a confidence of 1 - 𝛿 / 2</a:t>
            </a:r>
          </a:p>
          <a:p>
            <a:r>
              <a:rPr lang="en-US" dirty="0"/>
              <a:t>Maximize our Taylor expansion upper bound over these confidence intervals</a:t>
            </a:r>
          </a:p>
          <a:p>
            <a:pPr marL="0" indent="0">
              <a:buNone/>
            </a:pPr>
            <a:endParaRPr lang="en-US" dirty="0"/>
          </a:p>
          <a:p>
            <a:pPr marL="0" indent="0">
              <a:buNone/>
            </a:pPr>
            <a:r>
              <a:rPr lang="en-US" dirty="0"/>
              <a:t>Result: A (pointwise) 1 - 𝛿 upper confidence bound to the true Type I Error function</a:t>
            </a:r>
          </a:p>
          <a:p>
            <a:pPr marL="0" indent="0">
              <a:buNone/>
            </a:pPr>
            <a:endParaRPr lang="en-US" dirty="0"/>
          </a:p>
        </p:txBody>
      </p:sp>
    </p:spTree>
    <p:extLst>
      <p:ext uri="{BB962C8B-B14F-4D97-AF65-F5344CB8AC3E}">
        <p14:creationId xmlns:p14="http://schemas.microsoft.com/office/powerpoint/2010/main" val="3819851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E4B3D-FCB9-1A45-8D6E-06474AB1A207}"/>
              </a:ext>
            </a:extLst>
          </p:cNvPr>
          <p:cNvSpPr>
            <a:spLocks noGrp="1"/>
          </p:cNvSpPr>
          <p:nvPr>
            <p:ph type="title"/>
          </p:nvPr>
        </p:nvSpPr>
        <p:spPr>
          <a:xfrm>
            <a:off x="838200" y="365125"/>
            <a:ext cx="4742793" cy="1325563"/>
          </a:xfrm>
        </p:spPr>
        <p:txBody>
          <a:bodyPr/>
          <a:lstStyle/>
          <a:p>
            <a:r>
              <a:rPr lang="en-US" dirty="0"/>
              <a:t>Example: FWER for Two Arms</a:t>
            </a:r>
          </a:p>
        </p:txBody>
      </p:sp>
      <p:pic>
        <p:nvPicPr>
          <p:cNvPr id="5" name="Content Placeholder 4" descr="Chart, radar chart&#10;&#10;Description automatically generated">
            <a:extLst>
              <a:ext uri="{FF2B5EF4-FFF2-40B4-BE49-F238E27FC236}">
                <a16:creationId xmlns:a16="http://schemas.microsoft.com/office/drawing/2014/main" id="{3E349261-2167-FF4B-BA38-F3888E41100C}"/>
              </a:ext>
            </a:extLst>
          </p:cNvPr>
          <p:cNvPicPr>
            <a:picLocks noGrp="1" noChangeAspect="1"/>
          </p:cNvPicPr>
          <p:nvPr>
            <p:ph idx="1"/>
          </p:nvPr>
        </p:nvPicPr>
        <p:blipFill>
          <a:blip r:embed="rId3"/>
          <a:stretch>
            <a:fillRect/>
          </a:stretch>
        </p:blipFill>
        <p:spPr>
          <a:xfrm>
            <a:off x="6770187" y="365125"/>
            <a:ext cx="5241003" cy="6757269"/>
          </a:xfrm>
        </p:spPr>
      </p:pic>
      <p:sp>
        <p:nvSpPr>
          <p:cNvPr id="6" name="TextBox 5">
            <a:extLst>
              <a:ext uri="{FF2B5EF4-FFF2-40B4-BE49-F238E27FC236}">
                <a16:creationId xmlns:a16="http://schemas.microsoft.com/office/drawing/2014/main" id="{7D6468A6-0AFF-5646-B9D7-3384DA93C47A}"/>
              </a:ext>
            </a:extLst>
          </p:cNvPr>
          <p:cNvSpPr txBox="1"/>
          <p:nvPr/>
        </p:nvSpPr>
        <p:spPr>
          <a:xfrm>
            <a:off x="1213710" y="2473294"/>
            <a:ext cx="3689368" cy="3323987"/>
          </a:xfrm>
          <a:prstGeom prst="rect">
            <a:avLst/>
          </a:prstGeom>
          <a:noFill/>
        </p:spPr>
        <p:txBody>
          <a:bodyPr wrap="square" rtlCol="0">
            <a:spAutoFit/>
          </a:bodyPr>
          <a:lstStyle/>
          <a:p>
            <a:r>
              <a:rPr lang="en-US" sz="3000" dirty="0"/>
              <a:t>What if you did two independent z-tests?</a:t>
            </a:r>
          </a:p>
          <a:p>
            <a:endParaRPr lang="en-US" sz="3000" dirty="0"/>
          </a:p>
          <a:p>
            <a:r>
              <a:rPr lang="en-US" sz="3000" dirty="0"/>
              <a:t>Here is a display of the true FWER, as a function of the parameters</a:t>
            </a:r>
          </a:p>
        </p:txBody>
      </p:sp>
    </p:spTree>
    <p:extLst>
      <p:ext uri="{BB962C8B-B14F-4D97-AF65-F5344CB8AC3E}">
        <p14:creationId xmlns:p14="http://schemas.microsoft.com/office/powerpoint/2010/main" val="2941697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radar chart&#10;&#10;Description automatically generated">
            <a:extLst>
              <a:ext uri="{FF2B5EF4-FFF2-40B4-BE49-F238E27FC236}">
                <a16:creationId xmlns:a16="http://schemas.microsoft.com/office/drawing/2014/main" id="{3E349261-2167-FF4B-BA38-F3888E41100C}"/>
              </a:ext>
            </a:extLst>
          </p:cNvPr>
          <p:cNvPicPr>
            <a:picLocks noGrp="1" noChangeAspect="1"/>
          </p:cNvPicPr>
          <p:nvPr>
            <p:ph idx="1"/>
          </p:nvPr>
        </p:nvPicPr>
        <p:blipFill>
          <a:blip r:embed="rId3"/>
          <a:stretch>
            <a:fillRect/>
          </a:stretch>
        </p:blipFill>
        <p:spPr>
          <a:xfrm>
            <a:off x="6770188" y="347125"/>
            <a:ext cx="5241003" cy="6757269"/>
          </a:xfrm>
        </p:spPr>
      </p:pic>
      <p:pic>
        <p:nvPicPr>
          <p:cNvPr id="7" name="Content Placeholder 4" descr="Chart, radar chart&#10;&#10;Description automatically generated">
            <a:extLst>
              <a:ext uri="{FF2B5EF4-FFF2-40B4-BE49-F238E27FC236}">
                <a16:creationId xmlns:a16="http://schemas.microsoft.com/office/drawing/2014/main" id="{647C34BE-BCDA-674D-A560-800D866B3FB9}"/>
              </a:ext>
            </a:extLst>
          </p:cNvPr>
          <p:cNvPicPr>
            <a:picLocks noChangeAspect="1"/>
          </p:cNvPicPr>
          <p:nvPr/>
        </p:nvPicPr>
        <p:blipFill>
          <a:blip r:embed="rId4"/>
          <a:stretch>
            <a:fillRect/>
          </a:stretch>
        </p:blipFill>
        <p:spPr>
          <a:xfrm>
            <a:off x="1095209" y="958645"/>
            <a:ext cx="4611859" cy="5534230"/>
          </a:xfrm>
          <a:prstGeom prst="rect">
            <a:avLst/>
          </a:prstGeom>
        </p:spPr>
      </p:pic>
      <p:sp>
        <p:nvSpPr>
          <p:cNvPr id="4" name="Title 3">
            <a:extLst>
              <a:ext uri="{FF2B5EF4-FFF2-40B4-BE49-F238E27FC236}">
                <a16:creationId xmlns:a16="http://schemas.microsoft.com/office/drawing/2014/main" id="{24089417-6593-044A-A1D1-50FD1AEF64F2}"/>
              </a:ext>
            </a:extLst>
          </p:cNvPr>
          <p:cNvSpPr>
            <a:spLocks noGrp="1"/>
          </p:cNvSpPr>
          <p:nvPr>
            <p:ph type="title"/>
          </p:nvPr>
        </p:nvSpPr>
        <p:spPr>
          <a:xfrm>
            <a:off x="180809" y="7316"/>
            <a:ext cx="10515600" cy="1325563"/>
          </a:xfrm>
        </p:spPr>
        <p:txBody>
          <a:bodyPr/>
          <a:lstStyle/>
          <a:p>
            <a:r>
              <a:rPr lang="en-US" dirty="0"/>
              <a:t>Our 99% confidence upper bound</a:t>
            </a:r>
          </a:p>
        </p:txBody>
      </p:sp>
    </p:spTree>
    <p:extLst>
      <p:ext uri="{BB962C8B-B14F-4D97-AF65-F5344CB8AC3E}">
        <p14:creationId xmlns:p14="http://schemas.microsoft.com/office/powerpoint/2010/main" val="1816559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7ACFC-E738-7B49-A618-B3010D5066E7}"/>
              </a:ext>
            </a:extLst>
          </p:cNvPr>
          <p:cNvSpPr>
            <a:spLocks noGrp="1"/>
          </p:cNvSpPr>
          <p:nvPr>
            <p:ph type="title"/>
          </p:nvPr>
        </p:nvSpPr>
        <p:spPr/>
        <p:txBody>
          <a:bodyPr/>
          <a:lstStyle/>
          <a:p>
            <a:r>
              <a:rPr lang="en-US" dirty="0"/>
              <a:t>Adaptive Trial Example: Thompson Sampling</a:t>
            </a:r>
          </a:p>
        </p:txBody>
      </p:sp>
      <p:pic>
        <p:nvPicPr>
          <p:cNvPr id="5" name="Content Placeholder 4" descr="Chart, radar chart, surface chart&#10;&#10;Description automatically generated">
            <a:extLst>
              <a:ext uri="{FF2B5EF4-FFF2-40B4-BE49-F238E27FC236}">
                <a16:creationId xmlns:a16="http://schemas.microsoft.com/office/drawing/2014/main" id="{1752A67F-1084-984F-BD3D-E4F10DB98FF7}"/>
              </a:ext>
            </a:extLst>
          </p:cNvPr>
          <p:cNvPicPr>
            <a:picLocks noGrp="1" noChangeAspect="1"/>
          </p:cNvPicPr>
          <p:nvPr>
            <p:ph idx="1"/>
          </p:nvPr>
        </p:nvPicPr>
        <p:blipFill>
          <a:blip r:embed="rId3"/>
          <a:stretch>
            <a:fillRect/>
          </a:stretch>
        </p:blipFill>
        <p:spPr>
          <a:xfrm>
            <a:off x="6556443" y="1618142"/>
            <a:ext cx="4797357" cy="4274568"/>
          </a:xfrm>
        </p:spPr>
      </p:pic>
      <p:sp>
        <p:nvSpPr>
          <p:cNvPr id="3" name="TextBox 2">
            <a:extLst>
              <a:ext uri="{FF2B5EF4-FFF2-40B4-BE49-F238E27FC236}">
                <a16:creationId xmlns:a16="http://schemas.microsoft.com/office/drawing/2014/main" id="{8641B51B-1B25-0548-8CDC-9117AB9BAF2D}"/>
              </a:ext>
            </a:extLst>
          </p:cNvPr>
          <p:cNvSpPr txBox="1"/>
          <p:nvPr/>
        </p:nvSpPr>
        <p:spPr>
          <a:xfrm>
            <a:off x="518160" y="2255519"/>
            <a:ext cx="4797356"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Two arms</a:t>
            </a:r>
          </a:p>
          <a:p>
            <a:pPr marL="342900" indent="-342900">
              <a:buFont typeface="Arial" panose="020B0604020202020204" pitchFamily="34" charset="0"/>
              <a:buChar char="•"/>
            </a:pPr>
            <a:r>
              <a:rPr lang="en-US" sz="2400" dirty="0"/>
              <a:t>Bernoulli (𝛉</a:t>
            </a:r>
            <a:r>
              <a:rPr lang="en-US" sz="1400" dirty="0" err="1"/>
              <a:t>i</a:t>
            </a:r>
            <a:r>
              <a:rPr lang="en-US" sz="2400" dirty="0"/>
              <a:t>) outcomes</a:t>
            </a:r>
          </a:p>
          <a:p>
            <a:pPr marL="342900" indent="-342900">
              <a:buFont typeface="Arial" panose="020B0604020202020204" pitchFamily="34" charset="0"/>
              <a:buChar char="•"/>
            </a:pPr>
            <a:r>
              <a:rPr lang="en-US" sz="2400" dirty="0"/>
              <a:t>H</a:t>
            </a:r>
            <a:r>
              <a:rPr lang="en-US" dirty="0"/>
              <a:t>o</a:t>
            </a:r>
            <a:r>
              <a:rPr lang="en-US" sz="2400" dirty="0"/>
              <a:t> : 𝛉</a:t>
            </a:r>
            <a:r>
              <a:rPr lang="en-US" dirty="0" err="1"/>
              <a:t>i</a:t>
            </a:r>
            <a:r>
              <a:rPr lang="en-US" sz="1300" dirty="0"/>
              <a:t>  </a:t>
            </a:r>
            <a:r>
              <a:rPr lang="en-US" sz="2400" dirty="0"/>
              <a:t>&lt; .6</a:t>
            </a:r>
          </a:p>
          <a:p>
            <a:pPr marL="342900" indent="-342900">
              <a:buFont typeface="Arial" panose="020B0604020202020204" pitchFamily="34" charset="0"/>
              <a:buChar char="•"/>
            </a:pPr>
            <a:r>
              <a:rPr lang="en-US" sz="2400" dirty="0"/>
              <a:t>N = 100</a:t>
            </a:r>
          </a:p>
          <a:p>
            <a:pPr marL="342900" indent="-342900">
              <a:buFont typeface="Arial" panose="020B0604020202020204" pitchFamily="34" charset="0"/>
              <a:buChar char="•"/>
            </a:pPr>
            <a:r>
              <a:rPr lang="en-US" sz="2400" dirty="0"/>
              <a:t>Beta(1,1) prior</a:t>
            </a:r>
          </a:p>
          <a:p>
            <a:endParaRPr lang="en-US" sz="2400" dirty="0"/>
          </a:p>
          <a:p>
            <a:pPr marL="342900" indent="-342900">
              <a:buFont typeface="Arial" panose="020B0604020202020204" pitchFamily="34" charset="0"/>
              <a:buChar char="•"/>
            </a:pPr>
            <a:r>
              <a:rPr lang="en-US" sz="2400" dirty="0"/>
              <a:t>Reject arm </a:t>
            </a:r>
            <a:r>
              <a:rPr lang="en-US" sz="2400" dirty="0" err="1"/>
              <a:t>i</a:t>
            </a:r>
            <a:r>
              <a:rPr lang="en-US" sz="2400" dirty="0"/>
              <a:t> at the end if posterior</a:t>
            </a:r>
            <a:br>
              <a:rPr lang="en-US" sz="2400" dirty="0"/>
            </a:br>
            <a:r>
              <a:rPr lang="en-US" sz="2400" dirty="0"/>
              <a:t>P(𝛉</a:t>
            </a:r>
            <a:r>
              <a:rPr lang="en-US" sz="1400" dirty="0"/>
              <a:t> </a:t>
            </a:r>
            <a:r>
              <a:rPr lang="en-US" sz="1400" dirty="0" err="1"/>
              <a:t>i</a:t>
            </a:r>
            <a:r>
              <a:rPr lang="en-US" sz="1300" dirty="0"/>
              <a:t>  </a:t>
            </a:r>
            <a:r>
              <a:rPr lang="en-US" sz="2400" dirty="0"/>
              <a:t>&gt; .6) &gt; 70%</a:t>
            </a:r>
          </a:p>
        </p:txBody>
      </p:sp>
      <p:sp>
        <p:nvSpPr>
          <p:cNvPr id="6" name="TextBox 5">
            <a:extLst>
              <a:ext uri="{FF2B5EF4-FFF2-40B4-BE49-F238E27FC236}">
                <a16:creationId xmlns:a16="http://schemas.microsoft.com/office/drawing/2014/main" id="{07512B65-5CF4-B74A-85F8-69400B6D62E6}"/>
              </a:ext>
            </a:extLst>
          </p:cNvPr>
          <p:cNvSpPr txBox="1"/>
          <p:nvPr/>
        </p:nvSpPr>
        <p:spPr>
          <a:xfrm>
            <a:off x="6264613" y="5892710"/>
            <a:ext cx="4630366" cy="1200329"/>
          </a:xfrm>
          <a:prstGeom prst="rect">
            <a:avLst/>
          </a:prstGeom>
          <a:noFill/>
        </p:spPr>
        <p:txBody>
          <a:bodyPr wrap="square" rtlCol="0">
            <a:spAutoFit/>
          </a:bodyPr>
          <a:lstStyle/>
          <a:p>
            <a:r>
              <a:rPr lang="en-US" dirty="0"/>
              <a:t>With a cluster:</a:t>
            </a:r>
            <a:br>
              <a:rPr lang="en-US" dirty="0"/>
            </a:br>
            <a:r>
              <a:rPr lang="en-US" dirty="0"/>
              <a:t>~800,000 Monte Carlo samples per point</a:t>
            </a:r>
          </a:p>
          <a:p>
            <a:r>
              <a:rPr lang="en-US" dirty="0"/>
              <a:t>~16,000 grid points</a:t>
            </a:r>
          </a:p>
          <a:p>
            <a:endParaRPr lang="en-US" dirty="0"/>
          </a:p>
        </p:txBody>
      </p:sp>
    </p:spTree>
    <p:extLst>
      <p:ext uri="{BB962C8B-B14F-4D97-AF65-F5344CB8AC3E}">
        <p14:creationId xmlns:p14="http://schemas.microsoft.com/office/powerpoint/2010/main" val="828872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A5ED-5886-9142-AB8B-90F5952962EC}"/>
              </a:ext>
            </a:extLst>
          </p:cNvPr>
          <p:cNvSpPr>
            <a:spLocks noGrp="1"/>
          </p:cNvSpPr>
          <p:nvPr>
            <p:ph type="title"/>
          </p:nvPr>
        </p:nvSpPr>
        <p:spPr>
          <a:xfrm>
            <a:off x="838200" y="0"/>
            <a:ext cx="10515600" cy="1325563"/>
          </a:xfrm>
        </p:spPr>
        <p:txBody>
          <a:bodyPr/>
          <a:lstStyle/>
          <a:p>
            <a:r>
              <a:rPr lang="en-US" dirty="0"/>
              <a:t>Setting: Data is Exponential Family</a:t>
            </a:r>
          </a:p>
        </p:txBody>
      </p:sp>
      <p:sp>
        <p:nvSpPr>
          <p:cNvPr id="3" name="Content Placeholder 2">
            <a:extLst>
              <a:ext uri="{FF2B5EF4-FFF2-40B4-BE49-F238E27FC236}">
                <a16:creationId xmlns:a16="http://schemas.microsoft.com/office/drawing/2014/main" id="{EAC40DF5-13C1-CA41-9080-9B91CE09D7E6}"/>
              </a:ext>
            </a:extLst>
          </p:cNvPr>
          <p:cNvSpPr>
            <a:spLocks noGrp="1"/>
          </p:cNvSpPr>
          <p:nvPr>
            <p:ph idx="1"/>
          </p:nvPr>
        </p:nvSpPr>
        <p:spPr>
          <a:xfrm>
            <a:off x="143435" y="922151"/>
            <a:ext cx="11905129" cy="5532437"/>
          </a:xfrm>
        </p:spPr>
        <p:txBody>
          <a:bodyPr>
            <a:normAutofit lnSpcReduction="10000"/>
          </a:bodyPr>
          <a:lstStyle/>
          <a:p>
            <a:pPr marL="0" indent="0">
              <a:buNone/>
            </a:pPr>
            <a:endParaRPr lang="en-US" dirty="0"/>
          </a:p>
          <a:p>
            <a:pPr marL="457200" lvl="1" indent="0">
              <a:buNone/>
            </a:pPr>
            <a:endParaRPr lang="en-US" dirty="0"/>
          </a:p>
          <a:p>
            <a:pPr lvl="1"/>
            <a:r>
              <a:rPr lang="en-US" dirty="0"/>
              <a:t>Includes your favorite R.V.’s : Gaussian, Binomial, Exponential, Gamma, Weibull,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Adaptive Data Collection is OK! </a:t>
            </a:r>
          </a:p>
          <a:p>
            <a:pPr lvl="1"/>
            <a:r>
              <a:rPr lang="en-US" dirty="0"/>
              <a:t>Censored Data is OK!</a:t>
            </a:r>
          </a:p>
          <a:p>
            <a:pPr marL="914400" lvl="2" indent="0">
              <a:buNone/>
            </a:pPr>
            <a:endParaRPr lang="en-US" dirty="0"/>
          </a:p>
          <a:p>
            <a:pPr lvl="1"/>
            <a:r>
              <a:rPr lang="en-US" dirty="0"/>
              <a:t>Applies to Gaussian Processes, Brownian Motion</a:t>
            </a:r>
          </a:p>
          <a:p>
            <a:pPr lvl="2"/>
            <a:r>
              <a:rPr lang="en-US" dirty="0"/>
              <a:t>Hence, for the limiting distribution of max-likelihood estimates with </a:t>
            </a:r>
            <a:r>
              <a:rPr lang="en-US" dirty="0" err="1"/>
              <a:t>i.i.d</a:t>
            </a:r>
            <a:r>
              <a:rPr lang="en-US" dirty="0"/>
              <a:t> data</a:t>
            </a:r>
          </a:p>
          <a:p>
            <a:pPr lvl="2"/>
            <a:r>
              <a:rPr lang="en-US" dirty="0"/>
              <a:t>Or, Cox regression under a proportional hazards assumption</a:t>
            </a:r>
          </a:p>
        </p:txBody>
      </p:sp>
      <p:pic>
        <p:nvPicPr>
          <p:cNvPr id="5" name="Picture 4" descr="Diagram, schematic&#10;&#10;Description automatically generated">
            <a:extLst>
              <a:ext uri="{FF2B5EF4-FFF2-40B4-BE49-F238E27FC236}">
                <a16:creationId xmlns:a16="http://schemas.microsoft.com/office/drawing/2014/main" id="{6DA469AE-31A1-724E-B0F6-74282E2F5B7E}"/>
              </a:ext>
            </a:extLst>
          </p:cNvPr>
          <p:cNvPicPr>
            <a:picLocks noChangeAspect="1"/>
          </p:cNvPicPr>
          <p:nvPr/>
        </p:nvPicPr>
        <p:blipFill>
          <a:blip r:embed="rId3"/>
          <a:stretch>
            <a:fillRect/>
          </a:stretch>
        </p:blipFill>
        <p:spPr>
          <a:xfrm>
            <a:off x="2155385" y="2247714"/>
            <a:ext cx="7393947" cy="1440655"/>
          </a:xfrm>
          <a:prstGeom prst="rect">
            <a:avLst/>
          </a:prstGeom>
        </p:spPr>
      </p:pic>
    </p:spTree>
    <p:extLst>
      <p:ext uri="{BB962C8B-B14F-4D97-AF65-F5344CB8AC3E}">
        <p14:creationId xmlns:p14="http://schemas.microsoft.com/office/powerpoint/2010/main" val="2921095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D676-D839-8F4B-89D6-6997607128BA}"/>
              </a:ext>
            </a:extLst>
          </p:cNvPr>
          <p:cNvSpPr>
            <a:spLocks noGrp="1"/>
          </p:cNvSpPr>
          <p:nvPr>
            <p:ph type="title"/>
          </p:nvPr>
        </p:nvSpPr>
        <p:spPr>
          <a:xfrm>
            <a:off x="838200" y="0"/>
            <a:ext cx="10515600" cy="1325563"/>
          </a:xfrm>
        </p:spPr>
        <p:txBody>
          <a:bodyPr/>
          <a:lstStyle/>
          <a:p>
            <a:r>
              <a:rPr lang="en-US" dirty="0"/>
              <a:t>Assumptions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35867B-1FDE-C840-8951-73E2B00ECC79}"/>
                  </a:ext>
                </a:extLst>
              </p:cNvPr>
              <p:cNvSpPr>
                <a:spLocks noGrp="1"/>
              </p:cNvSpPr>
              <p:nvPr>
                <p:ph idx="1"/>
              </p:nvPr>
            </p:nvSpPr>
            <p:spPr>
              <a:xfrm>
                <a:off x="838200" y="864224"/>
                <a:ext cx="10912813" cy="5760311"/>
              </a:xfrm>
            </p:spPr>
            <p:txBody>
              <a:bodyPr>
                <a:normAutofit/>
              </a:bodyPr>
              <a:lstStyle/>
              <a:p>
                <a:pPr marL="0" indent="0">
                  <a:buNone/>
                </a:pPr>
                <a:endParaRPr lang="en-US" dirty="0"/>
              </a:p>
              <a:p>
                <a:r>
                  <a:rPr lang="en-US" dirty="0"/>
                  <a:t>We require a correct (or correct enough) set of models</a:t>
                </a:r>
              </a:p>
              <a:p>
                <a:r>
                  <a:rPr lang="en-US" dirty="0"/>
                  <a:t>Need an upper bound on the sample size in each arm*</a:t>
                </a:r>
              </a:p>
              <a:p>
                <a:r>
                  <a:rPr lang="en-US" dirty="0"/>
                  <a:t>Dimension must be small enough to grid and simulate</a:t>
                </a:r>
              </a:p>
              <a:p>
                <a:endParaRPr lang="en-US" dirty="0"/>
              </a:p>
              <a:p>
                <a:r>
                  <a:rPr lang="en-US" dirty="0"/>
                  <a:t>Our simulation grid must be bounded in the canonical parameter space</a:t>
                </a:r>
              </a:p>
              <a:p>
                <a:pPr lvl="1"/>
                <a:r>
                  <a:rPr lang="en-US" dirty="0"/>
                  <a:t>For a binomial model with p in [0,1], the canonical parameter is </a:t>
                </a:r>
                <a14:m>
                  <m:oMath xmlns:m="http://schemas.openxmlformats.org/officeDocument/2006/math">
                    <m:r>
                      <a:rPr lang="en-US" b="0" i="1" smtClean="0">
                        <a:latin typeface="Cambria Math" panose="02040503050406030204" pitchFamily="18" charset="0"/>
                      </a:rPr>
                      <m:t>𝜃</m:t>
                    </m:r>
                  </m:oMath>
                </a14:m>
                <a:r>
                  <a:rPr lang="en-US" dirty="0"/>
                  <a:t> = log (p / 1 - p).</a:t>
                </a:r>
              </a:p>
              <a:p>
                <a:pPr lvl="1"/>
                <a:r>
                  <a:rPr lang="en-US" dirty="0"/>
                  <a:t>(so we cannot have p extremely close to 0 and 1)</a:t>
                </a:r>
              </a:p>
              <a:p>
                <a:pPr marL="457200" lvl="1" indent="0">
                  <a:buNone/>
                </a:pPr>
                <a:endParaRPr lang="en-US" dirty="0"/>
              </a:p>
              <a:p>
                <a:pPr marL="457200" lvl="1" indent="0">
                  <a:buNone/>
                </a:pPr>
                <a:endParaRPr lang="en-US" dirty="0"/>
              </a:p>
            </p:txBody>
          </p:sp>
        </mc:Choice>
        <mc:Fallback>
          <p:sp>
            <p:nvSpPr>
              <p:cNvPr id="3" name="Content Placeholder 2">
                <a:extLst>
                  <a:ext uri="{FF2B5EF4-FFF2-40B4-BE49-F238E27FC236}">
                    <a16:creationId xmlns:a16="http://schemas.microsoft.com/office/drawing/2014/main" id="{8D35867B-1FDE-C840-8951-73E2B00ECC79}"/>
                  </a:ext>
                </a:extLst>
              </p:cNvPr>
              <p:cNvSpPr>
                <a:spLocks noGrp="1" noRot="1" noChangeAspect="1" noMove="1" noResize="1" noEditPoints="1" noAdjustHandles="1" noChangeArrowheads="1" noChangeShapeType="1" noTextEdit="1"/>
              </p:cNvSpPr>
              <p:nvPr>
                <p:ph idx="1"/>
              </p:nvPr>
            </p:nvSpPr>
            <p:spPr>
              <a:xfrm>
                <a:off x="838200" y="864224"/>
                <a:ext cx="10912813" cy="5760311"/>
              </a:xfrm>
              <a:blipFill>
                <a:blip r:embed="rId3"/>
                <a:stretch>
                  <a:fillRect l="-1047" r="-698"/>
                </a:stretch>
              </a:blipFill>
            </p:spPr>
            <p:txBody>
              <a:bodyPr/>
              <a:lstStyle/>
              <a:p>
                <a:r>
                  <a:rPr lang="en-US">
                    <a:noFill/>
                  </a:rPr>
                  <a:t> </a:t>
                </a:r>
              </a:p>
            </p:txBody>
          </p:sp>
        </mc:Fallback>
      </mc:AlternateContent>
    </p:spTree>
    <p:extLst>
      <p:ext uri="{BB962C8B-B14F-4D97-AF65-F5344CB8AC3E}">
        <p14:creationId xmlns:p14="http://schemas.microsoft.com/office/powerpoint/2010/main" val="4119703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8B2A-01D9-0C4D-A8C3-43DB17297166}"/>
              </a:ext>
            </a:extLst>
          </p:cNvPr>
          <p:cNvSpPr>
            <a:spLocks noGrp="1"/>
          </p:cNvSpPr>
          <p:nvPr>
            <p:ph type="title"/>
          </p:nvPr>
        </p:nvSpPr>
        <p:spPr>
          <a:xfrm>
            <a:off x="30114" y="-126119"/>
            <a:ext cx="10515600" cy="1325563"/>
          </a:xfrm>
        </p:spPr>
        <p:txBody>
          <a:bodyPr/>
          <a:lstStyle/>
          <a:p>
            <a:r>
              <a:rPr lang="en-US" dirty="0"/>
              <a:t>The Innovation Process</a:t>
            </a:r>
          </a:p>
        </p:txBody>
      </p:sp>
      <p:sp>
        <p:nvSpPr>
          <p:cNvPr id="9" name="Rectangle 8">
            <a:extLst>
              <a:ext uri="{FF2B5EF4-FFF2-40B4-BE49-F238E27FC236}">
                <a16:creationId xmlns:a16="http://schemas.microsoft.com/office/drawing/2014/main" id="{BFB54E8D-B2FF-D74B-879E-128DE7DE5C10}"/>
              </a:ext>
            </a:extLst>
          </p:cNvPr>
          <p:cNvSpPr/>
          <p:nvPr/>
        </p:nvSpPr>
        <p:spPr>
          <a:xfrm>
            <a:off x="377307" y="3196255"/>
            <a:ext cx="1721639" cy="1472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Design</a:t>
            </a:r>
          </a:p>
        </p:txBody>
      </p:sp>
      <p:sp>
        <p:nvSpPr>
          <p:cNvPr id="10" name="Rectangle 9">
            <a:extLst>
              <a:ext uri="{FF2B5EF4-FFF2-40B4-BE49-F238E27FC236}">
                <a16:creationId xmlns:a16="http://schemas.microsoft.com/office/drawing/2014/main" id="{E148EAE1-0980-EC4E-BD82-7F29D36BE6E4}"/>
              </a:ext>
            </a:extLst>
          </p:cNvPr>
          <p:cNvSpPr/>
          <p:nvPr/>
        </p:nvSpPr>
        <p:spPr>
          <a:xfrm>
            <a:off x="9782673" y="3192728"/>
            <a:ext cx="2132293" cy="14763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Pharma Runs Trial</a:t>
            </a:r>
          </a:p>
        </p:txBody>
      </p:sp>
      <p:sp>
        <p:nvSpPr>
          <p:cNvPr id="11" name="Rectangle 10">
            <a:extLst>
              <a:ext uri="{FF2B5EF4-FFF2-40B4-BE49-F238E27FC236}">
                <a16:creationId xmlns:a16="http://schemas.microsoft.com/office/drawing/2014/main" id="{06FF6A4B-6505-EE43-B2F3-E1C296D3EB71}"/>
              </a:ext>
            </a:extLst>
          </p:cNvPr>
          <p:cNvSpPr/>
          <p:nvPr/>
        </p:nvSpPr>
        <p:spPr>
          <a:xfrm>
            <a:off x="2598384" y="3192729"/>
            <a:ext cx="1721639" cy="14763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Journal Submission</a:t>
            </a:r>
          </a:p>
        </p:txBody>
      </p:sp>
      <p:sp>
        <p:nvSpPr>
          <p:cNvPr id="12" name="Rectangle 11">
            <a:extLst>
              <a:ext uri="{FF2B5EF4-FFF2-40B4-BE49-F238E27FC236}">
                <a16:creationId xmlns:a16="http://schemas.microsoft.com/office/drawing/2014/main" id="{8F88A113-7933-5842-A2B6-7A8CD910AFA9}"/>
              </a:ext>
            </a:extLst>
          </p:cNvPr>
          <p:cNvSpPr/>
          <p:nvPr/>
        </p:nvSpPr>
        <p:spPr>
          <a:xfrm>
            <a:off x="7350918" y="3192728"/>
            <a:ext cx="1932317" cy="14763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Pharma Decisionmakers</a:t>
            </a:r>
          </a:p>
        </p:txBody>
      </p:sp>
    </p:spTree>
    <p:extLst>
      <p:ext uri="{BB962C8B-B14F-4D97-AF65-F5344CB8AC3E}">
        <p14:creationId xmlns:p14="http://schemas.microsoft.com/office/powerpoint/2010/main" val="1261035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2E6E-3FB4-4748-A635-126EC488F29A}"/>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57D7AD37-E65F-1648-8FCA-024374B794D0}"/>
              </a:ext>
            </a:extLst>
          </p:cNvPr>
          <p:cNvSpPr>
            <a:spLocks noGrp="1"/>
          </p:cNvSpPr>
          <p:nvPr>
            <p:ph idx="1"/>
          </p:nvPr>
        </p:nvSpPr>
        <p:spPr/>
        <p:txBody>
          <a:bodyPr>
            <a:normAutofit fontScale="92500" lnSpcReduction="10000"/>
          </a:bodyPr>
          <a:lstStyle/>
          <a:p>
            <a:r>
              <a:rPr lang="en-US" dirty="0"/>
              <a:t>Massive computational power</a:t>
            </a:r>
          </a:p>
          <a:p>
            <a:pPr lvl="1"/>
            <a:r>
              <a:rPr lang="en-US" dirty="0"/>
              <a:t>[Example uses 10^10 simulations for 2 unknown parameters]</a:t>
            </a:r>
          </a:p>
          <a:p>
            <a:pPr lvl="1"/>
            <a:r>
              <a:rPr lang="en-US" dirty="0"/>
              <a:t>Difficulty quickly increases with complexity and # of parameters</a:t>
            </a:r>
          </a:p>
          <a:p>
            <a:pPr marL="457200" lvl="1" indent="0">
              <a:buNone/>
            </a:pPr>
            <a:endParaRPr lang="en-US" dirty="0"/>
          </a:p>
          <a:p>
            <a:r>
              <a:rPr lang="en-US" dirty="0"/>
              <a:t>Regulatory agreement on the model class for simulations</a:t>
            </a:r>
          </a:p>
          <a:p>
            <a:pPr marL="0" indent="0">
              <a:buNone/>
            </a:pPr>
            <a:endParaRPr lang="en-US" dirty="0"/>
          </a:p>
          <a:p>
            <a:r>
              <a:rPr lang="en-US" dirty="0"/>
              <a:t>Well-behaved model for the data (exponential family)</a:t>
            </a:r>
          </a:p>
          <a:p>
            <a:pPr lvl="1"/>
            <a:r>
              <a:rPr lang="en-US" dirty="0"/>
              <a:t>Includes Gaussian, binomial, exponential, gamma, </a:t>
            </a:r>
            <a:r>
              <a:rPr lang="en-US" i="1" dirty="0"/>
              <a:t>some</a:t>
            </a:r>
            <a:r>
              <a:rPr lang="en-US" dirty="0"/>
              <a:t> Weibull models</a:t>
            </a:r>
          </a:p>
          <a:p>
            <a:pPr lvl="1"/>
            <a:r>
              <a:rPr lang="en-US" dirty="0"/>
              <a:t>(Censoring and adaptive sampling are OK)</a:t>
            </a:r>
          </a:p>
          <a:p>
            <a:pPr marL="0" indent="0">
              <a:buNone/>
            </a:pPr>
            <a:endParaRPr lang="en-US" dirty="0"/>
          </a:p>
          <a:p>
            <a:r>
              <a:rPr lang="en-US" dirty="0"/>
              <a:t>Justification for focusing on a compact part of null hypothesis space</a:t>
            </a:r>
          </a:p>
          <a:p>
            <a:pPr marL="0" indent="0">
              <a:buNone/>
            </a:pPr>
            <a:endParaRPr lang="en-US" dirty="0"/>
          </a:p>
        </p:txBody>
      </p:sp>
    </p:spTree>
    <p:extLst>
      <p:ext uri="{BB962C8B-B14F-4D97-AF65-F5344CB8AC3E}">
        <p14:creationId xmlns:p14="http://schemas.microsoft.com/office/powerpoint/2010/main" val="2330135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75C5-DC1A-5941-B95A-8ABD7CC4CBDF}"/>
              </a:ext>
            </a:extLst>
          </p:cNvPr>
          <p:cNvSpPr>
            <a:spLocks noGrp="1"/>
          </p:cNvSpPr>
          <p:nvPr>
            <p:ph type="title"/>
          </p:nvPr>
        </p:nvSpPr>
        <p:spPr>
          <a:xfrm>
            <a:off x="235086" y="306759"/>
            <a:ext cx="10515600" cy="1325563"/>
          </a:xfrm>
        </p:spPr>
        <p:txBody>
          <a:bodyPr/>
          <a:lstStyle/>
          <a:p>
            <a:r>
              <a:rPr lang="en-US" dirty="0"/>
              <a:t>A possible workflow issue?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B65016-AED0-8B47-BFF7-C75419F5F3A5}"/>
                  </a:ext>
                </a:extLst>
              </p:cNvPr>
              <p:cNvSpPr>
                <a:spLocks noGrp="1"/>
              </p:cNvSpPr>
              <p:nvPr>
                <p:ph idx="1"/>
              </p:nvPr>
            </p:nvSpPr>
            <p:spPr>
              <a:xfrm>
                <a:off x="911969" y="1632321"/>
                <a:ext cx="9161834" cy="4918919"/>
              </a:xfrm>
            </p:spPr>
            <p:txBody>
              <a:bodyPr>
                <a:normAutofit/>
              </a:bodyPr>
              <a:lstStyle/>
              <a:p>
                <a:r>
                  <a:rPr lang="en-US" dirty="0"/>
                  <a:t>To keep Type I Error </a:t>
                </a:r>
                <a14:m>
                  <m:oMath xmlns:m="http://schemas.openxmlformats.org/officeDocument/2006/math">
                    <m:r>
                      <a:rPr lang="en-US" b="0" i="1" smtClean="0">
                        <a:latin typeface="Cambria Math" panose="02040503050406030204" pitchFamily="18" charset="0"/>
                      </a:rPr>
                      <m:t>&lt;.025</m:t>
                    </m:r>
                  </m:oMath>
                </a14:m>
                <a:r>
                  <a:rPr lang="en-US" dirty="0"/>
                  <a:t> , we could declare victory if our bound stays below</a:t>
                </a:r>
                <a:br>
                  <a:rPr lang="en-US" dirty="0"/>
                </a:br>
                <a:br>
                  <a:rPr lang="en-US" dirty="0"/>
                </a:br>
                <a14:m>
                  <m:oMath xmlns:m="http://schemas.openxmlformats.org/officeDocument/2006/math">
                    <m:r>
                      <a:rPr lang="en-US" b="0" i="0" smtClean="0">
                        <a:latin typeface="Cambria Math" panose="02040503050406030204" pitchFamily="18" charset="0"/>
                      </a:rPr>
                      <m:t>.025 − </m:t>
                    </m:r>
                    <m:r>
                      <a:rPr lang="en-US" i="1">
                        <a:latin typeface="Cambria Math" panose="02040503050406030204" pitchFamily="18" charset="0"/>
                      </a:rPr>
                      <m:t>𝛿</m:t>
                    </m:r>
                  </m:oMath>
                </a14:m>
                <a:endParaRPr lang="en-US" dirty="0"/>
              </a:p>
              <a:p>
                <a:pPr marL="0" indent="0">
                  <a:buNone/>
                </a:pPr>
                <a:r>
                  <a:rPr lang="en-US" dirty="0"/>
                  <a:t>where </a:t>
                </a:r>
                <a14:m>
                  <m:oMath xmlns:m="http://schemas.openxmlformats.org/officeDocument/2006/math">
                    <m:r>
                      <a:rPr lang="en-US" i="1">
                        <a:latin typeface="Cambria Math" panose="02040503050406030204" pitchFamily="18" charset="0"/>
                      </a:rPr>
                      <m:t>𝛿</m:t>
                    </m:r>
                  </m:oMath>
                </a14:m>
                <a:r>
                  <a:rPr lang="en-US" dirty="0"/>
                  <a:t> is the confidence parameter used to assess the design…</a:t>
                </a:r>
              </a:p>
              <a:p>
                <a:pPr marL="0" indent="0">
                  <a:buNone/>
                </a:pPr>
                <a:endParaRPr lang="en-US" dirty="0"/>
              </a:p>
              <a:p>
                <a:r>
                  <a:rPr lang="en-US" dirty="0"/>
                  <a:t>But there is randomness in our Monte Carlo. What if we fail to achieve that by chance? Or leave unnecessary slack?</a:t>
                </a:r>
              </a:p>
              <a:p>
                <a:endParaRPr lang="en-US" dirty="0"/>
              </a:p>
            </p:txBody>
          </p:sp>
        </mc:Choice>
        <mc:Fallback>
          <p:sp>
            <p:nvSpPr>
              <p:cNvPr id="3" name="Content Placeholder 2">
                <a:extLst>
                  <a:ext uri="{FF2B5EF4-FFF2-40B4-BE49-F238E27FC236}">
                    <a16:creationId xmlns:a16="http://schemas.microsoft.com/office/drawing/2014/main" id="{FAB65016-AED0-8B47-BFF7-C75419F5F3A5}"/>
                  </a:ext>
                </a:extLst>
              </p:cNvPr>
              <p:cNvSpPr>
                <a:spLocks noGrp="1" noRot="1" noChangeAspect="1" noMove="1" noResize="1" noEditPoints="1" noAdjustHandles="1" noChangeArrowheads="1" noChangeShapeType="1" noTextEdit="1"/>
              </p:cNvSpPr>
              <p:nvPr>
                <p:ph idx="1"/>
              </p:nvPr>
            </p:nvSpPr>
            <p:spPr>
              <a:xfrm>
                <a:off x="911969" y="1632321"/>
                <a:ext cx="9161834" cy="4918919"/>
              </a:xfrm>
              <a:blipFill>
                <a:blip r:embed="rId3"/>
                <a:stretch>
                  <a:fillRect l="-1524" t="-2062" r="-277"/>
                </a:stretch>
              </a:blipFill>
            </p:spPr>
            <p:txBody>
              <a:bodyPr/>
              <a:lstStyle/>
              <a:p>
                <a:r>
                  <a:rPr lang="en-US">
                    <a:noFill/>
                  </a:rPr>
                  <a:t> </a:t>
                </a:r>
              </a:p>
            </p:txBody>
          </p:sp>
        </mc:Fallback>
      </mc:AlternateContent>
    </p:spTree>
    <p:extLst>
      <p:ext uri="{BB962C8B-B14F-4D97-AF65-F5344CB8AC3E}">
        <p14:creationId xmlns:p14="http://schemas.microsoft.com/office/powerpoint/2010/main" val="1646020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75C5-DC1A-5941-B95A-8ABD7CC4CBDF}"/>
              </a:ext>
            </a:extLst>
          </p:cNvPr>
          <p:cNvSpPr>
            <a:spLocks noGrp="1"/>
          </p:cNvSpPr>
          <p:nvPr>
            <p:ph type="title"/>
          </p:nvPr>
        </p:nvSpPr>
        <p:spPr>
          <a:xfrm>
            <a:off x="235086" y="306759"/>
            <a:ext cx="10515600" cy="1325563"/>
          </a:xfrm>
        </p:spPr>
        <p:txBody>
          <a:bodyPr>
            <a:normAutofit/>
          </a:bodyPr>
          <a:lstStyle/>
          <a:p>
            <a:r>
              <a:rPr lang="en-US" dirty="0">
                <a:solidFill>
                  <a:srgbClr val="00B050"/>
                </a:solidFill>
              </a:rPr>
              <a:t>Solution:</a:t>
            </a:r>
          </a:p>
        </p:txBody>
      </p:sp>
      <p:sp>
        <p:nvSpPr>
          <p:cNvPr id="3" name="Content Placeholder 2">
            <a:extLst>
              <a:ext uri="{FF2B5EF4-FFF2-40B4-BE49-F238E27FC236}">
                <a16:creationId xmlns:a16="http://schemas.microsoft.com/office/drawing/2014/main" id="{FAB65016-AED0-8B47-BFF7-C75419F5F3A5}"/>
              </a:ext>
            </a:extLst>
          </p:cNvPr>
          <p:cNvSpPr>
            <a:spLocks noGrp="1"/>
          </p:cNvSpPr>
          <p:nvPr>
            <p:ph idx="1"/>
          </p:nvPr>
        </p:nvSpPr>
        <p:spPr>
          <a:xfrm>
            <a:off x="911969" y="1939082"/>
            <a:ext cx="9161834" cy="4325532"/>
          </a:xfrm>
        </p:spPr>
        <p:txBody>
          <a:bodyPr>
            <a:normAutofit lnSpcReduction="10000"/>
          </a:bodyPr>
          <a:lstStyle/>
          <a:p>
            <a:r>
              <a:rPr lang="en-US" b="1" dirty="0"/>
              <a:t>Tune the rejection threshold</a:t>
            </a:r>
            <a:r>
              <a:rPr lang="en-US" dirty="0"/>
              <a:t> while we perform the validation to guarantee an overall .025 bound </a:t>
            </a:r>
          </a:p>
          <a:p>
            <a:pPr lvl="1"/>
            <a:endParaRPr lang="en-US" dirty="0"/>
          </a:p>
          <a:p>
            <a:pPr marL="457200" lvl="1" indent="0">
              <a:buNone/>
            </a:pPr>
            <a:endParaRPr lang="en-US" dirty="0"/>
          </a:p>
          <a:p>
            <a:r>
              <a:rPr lang="en-US" dirty="0"/>
              <a:t>Key Idea: Use a monotone family of rejection rules, and locate the critical value where our bound hits .025 exactly</a:t>
            </a:r>
          </a:p>
          <a:p>
            <a:pPr marL="457200" lvl="1" indent="0">
              <a:buNone/>
            </a:pPr>
            <a:r>
              <a:rPr lang="en-US" dirty="0"/>
              <a:t>(Details in thesis)</a:t>
            </a:r>
          </a:p>
          <a:p>
            <a:pPr marL="457200" lvl="1" indent="0">
              <a:buNone/>
            </a:pPr>
            <a:endParaRPr lang="en-US" dirty="0"/>
          </a:p>
          <a:p>
            <a:pPr marL="457200" lvl="1" indent="0">
              <a:buNone/>
            </a:pPr>
            <a:endParaRPr lang="en-US" dirty="0"/>
          </a:p>
          <a:p>
            <a:pPr marL="457200" lvl="1" indent="0">
              <a:buNone/>
            </a:pPr>
            <a:br>
              <a:rPr lang="en-US" dirty="0"/>
            </a:br>
            <a:endParaRPr lang="en-US" dirty="0"/>
          </a:p>
          <a:p>
            <a:pPr marL="457200" lvl="1" indent="0">
              <a:buNone/>
            </a:pPr>
            <a:endParaRPr lang="en-US" dirty="0"/>
          </a:p>
        </p:txBody>
      </p:sp>
    </p:spTree>
    <p:extLst>
      <p:ext uri="{BB962C8B-B14F-4D97-AF65-F5344CB8AC3E}">
        <p14:creationId xmlns:p14="http://schemas.microsoft.com/office/powerpoint/2010/main" val="3753179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75C5-DC1A-5941-B95A-8ABD7CC4CBDF}"/>
              </a:ext>
            </a:extLst>
          </p:cNvPr>
          <p:cNvSpPr>
            <a:spLocks noGrp="1"/>
          </p:cNvSpPr>
          <p:nvPr>
            <p:ph type="title"/>
          </p:nvPr>
        </p:nvSpPr>
        <p:spPr>
          <a:xfrm>
            <a:off x="235086" y="306759"/>
            <a:ext cx="10515600" cy="1325563"/>
          </a:xfrm>
        </p:spPr>
        <p:txBody>
          <a:bodyPr>
            <a:normAutofit/>
          </a:bodyPr>
          <a:lstStyle/>
          <a:p>
            <a:r>
              <a:rPr lang="en-US" dirty="0"/>
              <a:t>Flexible re-design</a:t>
            </a:r>
          </a:p>
        </p:txBody>
      </p:sp>
      <p:sp>
        <p:nvSpPr>
          <p:cNvPr id="4" name="Content Placeholder 2">
            <a:extLst>
              <a:ext uri="{FF2B5EF4-FFF2-40B4-BE49-F238E27FC236}">
                <a16:creationId xmlns:a16="http://schemas.microsoft.com/office/drawing/2014/main" id="{44D12E35-3092-C543-95BE-859BD00CA3F2}"/>
              </a:ext>
            </a:extLst>
          </p:cNvPr>
          <p:cNvSpPr txBox="1">
            <a:spLocks/>
          </p:cNvSpPr>
          <p:nvPr/>
        </p:nvSpPr>
        <p:spPr>
          <a:xfrm>
            <a:off x="1064368" y="2091482"/>
            <a:ext cx="9686317" cy="43255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Because we now understand the Type I Error function, we can apply conditional Type I Error error arguments</a:t>
            </a:r>
            <a:br>
              <a:rPr lang="en-US" dirty="0"/>
            </a:br>
            <a:endParaRPr lang="en-US" dirty="0"/>
          </a:p>
          <a:p>
            <a:r>
              <a:rPr lang="en-US" i="1" dirty="0"/>
              <a:t>You can </a:t>
            </a:r>
            <a:r>
              <a:rPr lang="en-US" b="1" i="1" dirty="0"/>
              <a:t>change your design </a:t>
            </a:r>
            <a:r>
              <a:rPr lang="en-US" dirty="0"/>
              <a:t>while keeping a </a:t>
            </a:r>
            <a:r>
              <a:rPr lang="en-US" b="1" i="1" dirty="0"/>
              <a:t>valid Type I Error proof, </a:t>
            </a:r>
            <a:r>
              <a:rPr lang="en-US" dirty="0"/>
              <a:t>since these methods can prove the new design lies underneath the old design’s conditional Type I Error</a:t>
            </a:r>
          </a:p>
          <a:p>
            <a:endParaRPr lang="en-US" dirty="0"/>
          </a:p>
          <a:p>
            <a:r>
              <a:rPr lang="en-US" dirty="0"/>
              <a:t>A variation of this argument lets us </a:t>
            </a:r>
            <a:r>
              <a:rPr lang="en-US" b="1" u="sng" dirty="0"/>
              <a:t>add new arms to the trial.</a:t>
            </a:r>
            <a:r>
              <a:rPr lang="en-US" dirty="0"/>
              <a:t> Could be used in highly flexible fashion for platform trials</a:t>
            </a:r>
          </a:p>
          <a:p>
            <a:pPr marL="457200" lvl="1" indent="0">
              <a:buNone/>
            </a:pPr>
            <a:r>
              <a:rPr lang="en-US" dirty="0"/>
              <a:t>(Further details in thesis)</a:t>
            </a:r>
          </a:p>
          <a:p>
            <a:pPr marL="457200" lvl="1" indent="0">
              <a:buNone/>
            </a:pPr>
            <a:endParaRPr lang="en-US" dirty="0"/>
          </a:p>
          <a:p>
            <a:pPr marL="0" indent="0">
              <a:buNone/>
            </a:pPr>
            <a:endParaRPr lang="en-US" dirty="0"/>
          </a:p>
          <a:p>
            <a:pPr marL="457200" lvl="1" indent="0">
              <a:buFont typeface="Arial" panose="020B0604020202020204" pitchFamily="34" charset="0"/>
              <a:buNone/>
            </a:pPr>
            <a:endParaRPr lang="en-US" dirty="0"/>
          </a:p>
          <a:p>
            <a:pPr marL="457200" lvl="1" indent="0">
              <a:buFont typeface="Arial" panose="020B0604020202020204" pitchFamily="34" charset="0"/>
              <a:buNone/>
            </a:pPr>
            <a:endParaRPr lang="en-US" dirty="0"/>
          </a:p>
        </p:txBody>
      </p:sp>
    </p:spTree>
    <p:extLst>
      <p:ext uri="{BB962C8B-B14F-4D97-AF65-F5344CB8AC3E}">
        <p14:creationId xmlns:p14="http://schemas.microsoft.com/office/powerpoint/2010/main" val="3601901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60B4-F711-CB43-8E70-A842AEEC7351}"/>
              </a:ext>
            </a:extLst>
          </p:cNvPr>
          <p:cNvSpPr>
            <a:spLocks noGrp="1"/>
          </p:cNvSpPr>
          <p:nvPr>
            <p:ph type="title"/>
          </p:nvPr>
        </p:nvSpPr>
        <p:spPr/>
        <p:txBody>
          <a:bodyPr/>
          <a:lstStyle/>
          <a:p>
            <a:r>
              <a:rPr lang="en-US" dirty="0"/>
              <a:t>Takeaways from FDA / Next Steps</a:t>
            </a:r>
          </a:p>
        </p:txBody>
      </p:sp>
      <p:sp>
        <p:nvSpPr>
          <p:cNvPr id="3" name="Content Placeholder 2">
            <a:extLst>
              <a:ext uri="{FF2B5EF4-FFF2-40B4-BE49-F238E27FC236}">
                <a16:creationId xmlns:a16="http://schemas.microsoft.com/office/drawing/2014/main" id="{FE3D193E-63B8-9D43-B28F-A1452F1D5604}"/>
              </a:ext>
            </a:extLst>
          </p:cNvPr>
          <p:cNvSpPr>
            <a:spLocks noGrp="1"/>
          </p:cNvSpPr>
          <p:nvPr>
            <p:ph idx="1"/>
          </p:nvPr>
        </p:nvSpPr>
        <p:spPr>
          <a:xfrm>
            <a:off x="838200" y="2141537"/>
            <a:ext cx="10515600" cy="4351338"/>
          </a:xfrm>
        </p:spPr>
        <p:txBody>
          <a:bodyPr/>
          <a:lstStyle/>
          <a:p>
            <a:pPr marL="0" indent="0">
              <a:buNone/>
            </a:pPr>
            <a:r>
              <a:rPr lang="en-US" dirty="0"/>
              <a:t>FDA wants:</a:t>
            </a:r>
          </a:p>
          <a:p>
            <a:pPr marL="0" indent="0">
              <a:buNone/>
            </a:pPr>
            <a:endParaRPr lang="en-US" dirty="0"/>
          </a:p>
          <a:p>
            <a:r>
              <a:rPr lang="en-US" dirty="0"/>
              <a:t>Bias evaluation</a:t>
            </a:r>
          </a:p>
          <a:p>
            <a:r>
              <a:rPr lang="en-US" dirty="0"/>
              <a:t>Confidence Intervals</a:t>
            </a:r>
          </a:p>
          <a:p>
            <a:r>
              <a:rPr lang="en-US" dirty="0"/>
              <a:t>Publications + Track Record</a:t>
            </a:r>
          </a:p>
        </p:txBody>
      </p:sp>
    </p:spTree>
    <p:extLst>
      <p:ext uri="{BB962C8B-B14F-4D97-AF65-F5344CB8AC3E}">
        <p14:creationId xmlns:p14="http://schemas.microsoft.com/office/powerpoint/2010/main" val="2147167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3047B-F74A-6B4E-8487-E9308AE39D9E}"/>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B311484-F33A-BA46-84F3-04D21CF1010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0832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9D34-6BA6-A744-8811-9BBCBF9BB6E6}"/>
              </a:ext>
            </a:extLst>
          </p:cNvPr>
          <p:cNvSpPr>
            <a:spLocks noGrp="1"/>
          </p:cNvSpPr>
          <p:nvPr>
            <p:ph type="title"/>
          </p:nvPr>
        </p:nvSpPr>
        <p:spPr/>
        <p:txBody>
          <a:bodyPr/>
          <a:lstStyle/>
          <a:p>
            <a:r>
              <a:rPr lang="en-US" dirty="0"/>
              <a:t>Questions for you:</a:t>
            </a:r>
          </a:p>
        </p:txBody>
      </p:sp>
      <p:sp>
        <p:nvSpPr>
          <p:cNvPr id="3" name="Content Placeholder 2">
            <a:extLst>
              <a:ext uri="{FF2B5EF4-FFF2-40B4-BE49-F238E27FC236}">
                <a16:creationId xmlns:a16="http://schemas.microsoft.com/office/drawing/2014/main" id="{201C3B8A-5AA9-A64E-9212-E93E0B34C7F2}"/>
              </a:ext>
            </a:extLst>
          </p:cNvPr>
          <p:cNvSpPr>
            <a:spLocks noGrp="1"/>
          </p:cNvSpPr>
          <p:nvPr>
            <p:ph idx="1"/>
          </p:nvPr>
        </p:nvSpPr>
        <p:spPr>
          <a:xfrm>
            <a:off x="838200" y="2175920"/>
            <a:ext cx="10515600" cy="3986213"/>
          </a:xfrm>
        </p:spPr>
        <p:txBody>
          <a:bodyPr>
            <a:normAutofit/>
          </a:bodyPr>
          <a:lstStyle/>
          <a:p>
            <a:pPr marL="457200" lvl="1" indent="0">
              <a:buNone/>
            </a:pPr>
            <a:endParaRPr lang="en-US" dirty="0"/>
          </a:p>
          <a:p>
            <a:r>
              <a:rPr lang="en-US" dirty="0"/>
              <a:t>Recommendations for applications?</a:t>
            </a:r>
          </a:p>
          <a:p>
            <a:pPr marL="0" indent="0">
              <a:buNone/>
            </a:pPr>
            <a:endParaRPr lang="en-US" dirty="0"/>
          </a:p>
          <a:p>
            <a:pPr marL="0" indent="0">
              <a:buNone/>
            </a:pPr>
            <a:endParaRPr lang="en-US" dirty="0"/>
          </a:p>
          <a:p>
            <a:r>
              <a:rPr lang="en-US" dirty="0"/>
              <a:t>Are there complex designs you have avoided using, or not been allowed to do, for regulatory reasons?</a:t>
            </a:r>
          </a:p>
        </p:txBody>
      </p:sp>
    </p:spTree>
    <p:extLst>
      <p:ext uri="{BB962C8B-B14F-4D97-AF65-F5344CB8AC3E}">
        <p14:creationId xmlns:p14="http://schemas.microsoft.com/office/powerpoint/2010/main" val="2939949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09589-C16D-F04A-AB8E-EA2807C7501A}"/>
              </a:ext>
            </a:extLst>
          </p:cNvPr>
          <p:cNvSpPr>
            <a:spLocks noGrp="1"/>
          </p:cNvSpPr>
          <p:nvPr>
            <p:ph type="title"/>
          </p:nvPr>
        </p:nvSpPr>
        <p:spPr/>
        <p:txBody>
          <a:bodyPr/>
          <a:lstStyle/>
          <a:p>
            <a:r>
              <a:rPr lang="en-US" dirty="0"/>
              <a:t>Reference Math Slides</a:t>
            </a:r>
          </a:p>
        </p:txBody>
      </p:sp>
      <p:sp>
        <p:nvSpPr>
          <p:cNvPr id="3" name="Content Placeholder 2">
            <a:extLst>
              <a:ext uri="{FF2B5EF4-FFF2-40B4-BE49-F238E27FC236}">
                <a16:creationId xmlns:a16="http://schemas.microsoft.com/office/drawing/2014/main" id="{2A11618B-E239-2649-A446-78FFC22188F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57984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BF3B-64A2-C64D-87E5-E5B9B734D767}"/>
              </a:ext>
            </a:extLst>
          </p:cNvPr>
          <p:cNvSpPr>
            <a:spLocks noGrp="1"/>
          </p:cNvSpPr>
          <p:nvPr>
            <p:ph type="title"/>
          </p:nvPr>
        </p:nvSpPr>
        <p:spPr>
          <a:xfrm>
            <a:off x="685799" y="312504"/>
            <a:ext cx="11259671" cy="1325563"/>
          </a:xfrm>
        </p:spPr>
        <p:txBody>
          <a:bodyPr/>
          <a:lstStyle/>
          <a:p>
            <a:r>
              <a:rPr lang="en-US" dirty="0"/>
              <a:t>Underlying Idea: Taylor Expansion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40580F-AE54-9943-9111-B32737961563}"/>
                  </a:ext>
                </a:extLst>
              </p:cNvPr>
              <p:cNvSpPr>
                <a:spLocks noGrp="1"/>
              </p:cNvSpPr>
              <p:nvPr>
                <p:ph idx="1"/>
              </p:nvPr>
            </p:nvSpPr>
            <p:spPr/>
            <p:txBody>
              <a:bodyPr/>
              <a:lstStyle/>
              <a:p>
                <a:r>
                  <a:rPr lang="en-US" dirty="0"/>
                  <a:t>Take grid of parameter 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=1, …, </m:t>
                    </m:r>
                    <m:r>
                      <a:rPr lang="en-US" b="0" i="1" smtClean="0">
                        <a:latin typeface="Cambria Math" panose="02040503050406030204" pitchFamily="18" charset="0"/>
                      </a:rPr>
                      <m:t>𝐽</m:t>
                    </m:r>
                  </m:oMath>
                </a14:m>
                <a:r>
                  <a:rPr lang="en-US" dirty="0"/>
                  <a:t> </a:t>
                </a:r>
              </a:p>
              <a:p>
                <a:r>
                  <a:rPr lang="en-US" dirty="0"/>
                  <a:t>Consider a Taylor Expansion of the Type I Error function in the neighborhood</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240580F-AE54-9943-9111-B32737961563}"/>
                  </a:ext>
                </a:extLst>
              </p:cNvPr>
              <p:cNvSpPr>
                <a:spLocks noGrp="1" noRot="1" noChangeAspect="1" noMove="1" noResize="1" noEditPoints="1" noAdjustHandles="1" noChangeArrowheads="1" noChangeShapeType="1" noTextEdit="1"/>
              </p:cNvSpPr>
              <p:nvPr>
                <p:ph idx="1"/>
              </p:nvPr>
            </p:nvSpPr>
            <p:spPr>
              <a:blipFill>
                <a:blip r:embed="rId3"/>
                <a:stretch>
                  <a:fillRect l="-1086" t="-203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14A3E4-32DF-B84E-9F06-2ADF37D42C1F}"/>
              </a:ext>
            </a:extLst>
          </p:cNvPr>
          <p:cNvSpPr txBox="1"/>
          <p:nvPr/>
        </p:nvSpPr>
        <p:spPr>
          <a:xfrm>
            <a:off x="4622374" y="4912196"/>
            <a:ext cx="2204215" cy="369332"/>
          </a:xfrm>
          <a:prstGeom prst="rect">
            <a:avLst/>
          </a:prstGeom>
          <a:noFill/>
        </p:spPr>
        <p:txBody>
          <a:bodyPr wrap="square" rtlCol="0">
            <a:spAutoFit/>
          </a:bodyPr>
          <a:lstStyle/>
          <a:p>
            <a:r>
              <a:rPr lang="en-US" dirty="0"/>
              <a:t>where</a:t>
            </a:r>
          </a:p>
        </p:txBody>
      </p:sp>
      <p:pic>
        <p:nvPicPr>
          <p:cNvPr id="5" name="Picture 4" descr="A picture containing table&#10;&#10;Description automatically generated">
            <a:extLst>
              <a:ext uri="{FF2B5EF4-FFF2-40B4-BE49-F238E27FC236}">
                <a16:creationId xmlns:a16="http://schemas.microsoft.com/office/drawing/2014/main" id="{26C2658F-1F6A-FA4D-8432-CD156AEBC1E5}"/>
              </a:ext>
            </a:extLst>
          </p:cNvPr>
          <p:cNvPicPr>
            <a:picLocks noChangeAspect="1"/>
          </p:cNvPicPr>
          <p:nvPr/>
        </p:nvPicPr>
        <p:blipFill>
          <a:blip r:embed="rId4"/>
          <a:stretch>
            <a:fillRect/>
          </a:stretch>
        </p:blipFill>
        <p:spPr>
          <a:xfrm>
            <a:off x="5544765" y="4804601"/>
            <a:ext cx="2563648" cy="1513773"/>
          </a:xfrm>
          <a:prstGeom prst="rect">
            <a:avLst/>
          </a:prstGeom>
        </p:spPr>
      </p:pic>
      <p:pic>
        <p:nvPicPr>
          <p:cNvPr id="11" name="Picture 10" descr="Text&#10;&#10;Description automatically generated">
            <a:extLst>
              <a:ext uri="{FF2B5EF4-FFF2-40B4-BE49-F238E27FC236}">
                <a16:creationId xmlns:a16="http://schemas.microsoft.com/office/drawing/2014/main" id="{296748BB-7F4F-3340-935D-DA0102B53BBF}"/>
              </a:ext>
            </a:extLst>
          </p:cNvPr>
          <p:cNvPicPr>
            <a:picLocks noChangeAspect="1"/>
          </p:cNvPicPr>
          <p:nvPr/>
        </p:nvPicPr>
        <p:blipFill>
          <a:blip r:embed="rId5"/>
          <a:stretch>
            <a:fillRect/>
          </a:stretch>
        </p:blipFill>
        <p:spPr>
          <a:xfrm>
            <a:off x="1944394" y="3283324"/>
            <a:ext cx="9764391" cy="1435940"/>
          </a:xfrm>
          <a:prstGeom prst="rect">
            <a:avLst/>
          </a:prstGeom>
        </p:spPr>
      </p:pic>
    </p:spTree>
    <p:extLst>
      <p:ext uri="{BB962C8B-B14F-4D97-AF65-F5344CB8AC3E}">
        <p14:creationId xmlns:p14="http://schemas.microsoft.com/office/powerpoint/2010/main" val="1984646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8C74F-A5C1-524A-8032-74B394E3306B}"/>
              </a:ext>
            </a:extLst>
          </p:cNvPr>
          <p:cNvSpPr>
            <a:spLocks noGrp="1"/>
          </p:cNvSpPr>
          <p:nvPr>
            <p:ph type="title"/>
          </p:nvPr>
        </p:nvSpPr>
        <p:spPr/>
        <p:txBody>
          <a:bodyPr/>
          <a:lstStyle/>
          <a:p>
            <a:r>
              <a:rPr lang="en-US" dirty="0"/>
              <a:t>Monte Carlo on grid points</a:t>
            </a:r>
          </a:p>
        </p:txBody>
      </p:sp>
      <p:sp>
        <p:nvSpPr>
          <p:cNvPr id="10" name="TextBox 9">
            <a:extLst>
              <a:ext uri="{FF2B5EF4-FFF2-40B4-BE49-F238E27FC236}">
                <a16:creationId xmlns:a16="http://schemas.microsoft.com/office/drawing/2014/main" id="{A61F830F-0F73-6648-9E25-E8D4143FF7B4}"/>
              </a:ext>
            </a:extLst>
          </p:cNvPr>
          <p:cNvSpPr txBox="1"/>
          <p:nvPr/>
        </p:nvSpPr>
        <p:spPr>
          <a:xfrm>
            <a:off x="2785222" y="4276165"/>
            <a:ext cx="1559859" cy="923330"/>
          </a:xfrm>
          <a:prstGeom prst="rect">
            <a:avLst/>
          </a:prstGeom>
          <a:noFill/>
        </p:spPr>
        <p:txBody>
          <a:bodyPr wrap="square" rtlCol="0">
            <a:spAutoFit/>
          </a:bodyPr>
          <a:lstStyle/>
          <a:p>
            <a:r>
              <a:rPr lang="en-US" dirty="0"/>
              <a:t>Can get estimates with Monte Carlo</a:t>
            </a:r>
          </a:p>
        </p:txBody>
      </p:sp>
      <p:pic>
        <p:nvPicPr>
          <p:cNvPr id="13" name="Picture 12" descr="Text&#10;&#10;Description automatically generated">
            <a:extLst>
              <a:ext uri="{FF2B5EF4-FFF2-40B4-BE49-F238E27FC236}">
                <a16:creationId xmlns:a16="http://schemas.microsoft.com/office/drawing/2014/main" id="{E5FFD1F0-3E1B-724D-A6E2-CBAA1C870C8D}"/>
              </a:ext>
            </a:extLst>
          </p:cNvPr>
          <p:cNvPicPr>
            <a:picLocks noChangeAspect="1"/>
          </p:cNvPicPr>
          <p:nvPr/>
        </p:nvPicPr>
        <p:blipFill>
          <a:blip r:embed="rId2"/>
          <a:stretch>
            <a:fillRect/>
          </a:stretch>
        </p:blipFill>
        <p:spPr>
          <a:xfrm>
            <a:off x="516496" y="1993060"/>
            <a:ext cx="9764391" cy="1435940"/>
          </a:xfrm>
          <a:prstGeom prst="rect">
            <a:avLst/>
          </a:prstGeom>
        </p:spPr>
      </p:pic>
      <p:sp>
        <p:nvSpPr>
          <p:cNvPr id="14" name="Up Arrow 13">
            <a:extLst>
              <a:ext uri="{FF2B5EF4-FFF2-40B4-BE49-F238E27FC236}">
                <a16:creationId xmlns:a16="http://schemas.microsoft.com/office/drawing/2014/main" id="{C5C85B75-D42F-5844-98A7-5C743F347947}"/>
              </a:ext>
            </a:extLst>
          </p:cNvPr>
          <p:cNvSpPr/>
          <p:nvPr/>
        </p:nvSpPr>
        <p:spPr>
          <a:xfrm>
            <a:off x="2585197" y="3171193"/>
            <a:ext cx="400050" cy="7687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6EDE0FB2-2380-9748-8049-575519447B25}"/>
              </a:ext>
            </a:extLst>
          </p:cNvPr>
          <p:cNvSpPr/>
          <p:nvPr/>
        </p:nvSpPr>
        <p:spPr>
          <a:xfrm>
            <a:off x="3796721" y="3171192"/>
            <a:ext cx="400050" cy="7687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able&#10;&#10;Description automatically generated">
            <a:extLst>
              <a:ext uri="{FF2B5EF4-FFF2-40B4-BE49-F238E27FC236}">
                <a16:creationId xmlns:a16="http://schemas.microsoft.com/office/drawing/2014/main" id="{AE3FB830-61BC-ED4C-94B1-67CE3AFB2C5E}"/>
              </a:ext>
            </a:extLst>
          </p:cNvPr>
          <p:cNvPicPr>
            <a:picLocks noChangeAspect="1"/>
          </p:cNvPicPr>
          <p:nvPr/>
        </p:nvPicPr>
        <p:blipFill>
          <a:blip r:embed="rId3"/>
          <a:stretch>
            <a:fillRect/>
          </a:stretch>
        </p:blipFill>
        <p:spPr>
          <a:xfrm>
            <a:off x="7043155" y="3555589"/>
            <a:ext cx="2563648" cy="1513773"/>
          </a:xfrm>
          <a:prstGeom prst="rect">
            <a:avLst/>
          </a:prstGeom>
        </p:spPr>
      </p:pic>
    </p:spTree>
    <p:extLst>
      <p:ext uri="{BB962C8B-B14F-4D97-AF65-F5344CB8AC3E}">
        <p14:creationId xmlns:p14="http://schemas.microsoft.com/office/powerpoint/2010/main" val="293091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8B2A-01D9-0C4D-A8C3-43DB17297166}"/>
              </a:ext>
            </a:extLst>
          </p:cNvPr>
          <p:cNvSpPr>
            <a:spLocks noGrp="1"/>
          </p:cNvSpPr>
          <p:nvPr>
            <p:ph type="title"/>
          </p:nvPr>
        </p:nvSpPr>
        <p:spPr>
          <a:xfrm>
            <a:off x="30114" y="-126119"/>
            <a:ext cx="10515600" cy="1325563"/>
          </a:xfrm>
        </p:spPr>
        <p:txBody>
          <a:bodyPr/>
          <a:lstStyle/>
          <a:p>
            <a:r>
              <a:rPr lang="en-US" dirty="0"/>
              <a:t>The Innovation Process</a:t>
            </a:r>
          </a:p>
        </p:txBody>
      </p:sp>
      <p:sp>
        <p:nvSpPr>
          <p:cNvPr id="9" name="Rectangle 8">
            <a:extLst>
              <a:ext uri="{FF2B5EF4-FFF2-40B4-BE49-F238E27FC236}">
                <a16:creationId xmlns:a16="http://schemas.microsoft.com/office/drawing/2014/main" id="{BFB54E8D-B2FF-D74B-879E-128DE7DE5C10}"/>
              </a:ext>
            </a:extLst>
          </p:cNvPr>
          <p:cNvSpPr/>
          <p:nvPr/>
        </p:nvSpPr>
        <p:spPr>
          <a:xfrm>
            <a:off x="377307" y="3196255"/>
            <a:ext cx="1721639" cy="1472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Design</a:t>
            </a:r>
          </a:p>
        </p:txBody>
      </p:sp>
      <p:sp>
        <p:nvSpPr>
          <p:cNvPr id="10" name="Rectangle 9">
            <a:extLst>
              <a:ext uri="{FF2B5EF4-FFF2-40B4-BE49-F238E27FC236}">
                <a16:creationId xmlns:a16="http://schemas.microsoft.com/office/drawing/2014/main" id="{E148EAE1-0980-EC4E-BD82-7F29D36BE6E4}"/>
              </a:ext>
            </a:extLst>
          </p:cNvPr>
          <p:cNvSpPr/>
          <p:nvPr/>
        </p:nvSpPr>
        <p:spPr>
          <a:xfrm>
            <a:off x="9782673" y="3192728"/>
            <a:ext cx="2132293" cy="14763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Pharma Runs Trial</a:t>
            </a:r>
          </a:p>
        </p:txBody>
      </p:sp>
      <p:sp>
        <p:nvSpPr>
          <p:cNvPr id="11" name="Rectangle 10">
            <a:extLst>
              <a:ext uri="{FF2B5EF4-FFF2-40B4-BE49-F238E27FC236}">
                <a16:creationId xmlns:a16="http://schemas.microsoft.com/office/drawing/2014/main" id="{06FF6A4B-6505-EE43-B2F3-E1C296D3EB71}"/>
              </a:ext>
            </a:extLst>
          </p:cNvPr>
          <p:cNvSpPr/>
          <p:nvPr/>
        </p:nvSpPr>
        <p:spPr>
          <a:xfrm>
            <a:off x="2598384" y="3192729"/>
            <a:ext cx="1721639" cy="14763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Journal Submission</a:t>
            </a:r>
          </a:p>
        </p:txBody>
      </p:sp>
      <p:sp>
        <p:nvSpPr>
          <p:cNvPr id="12" name="Rectangle 11">
            <a:extLst>
              <a:ext uri="{FF2B5EF4-FFF2-40B4-BE49-F238E27FC236}">
                <a16:creationId xmlns:a16="http://schemas.microsoft.com/office/drawing/2014/main" id="{8F88A113-7933-5842-A2B6-7A8CD910AFA9}"/>
              </a:ext>
            </a:extLst>
          </p:cNvPr>
          <p:cNvSpPr/>
          <p:nvPr/>
        </p:nvSpPr>
        <p:spPr>
          <a:xfrm>
            <a:off x="7350918" y="3192728"/>
            <a:ext cx="1932317" cy="14763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Pharma Decisionmakers</a:t>
            </a:r>
          </a:p>
        </p:txBody>
      </p:sp>
      <p:sp>
        <p:nvSpPr>
          <p:cNvPr id="15" name="Rectangle 14">
            <a:extLst>
              <a:ext uri="{FF2B5EF4-FFF2-40B4-BE49-F238E27FC236}">
                <a16:creationId xmlns:a16="http://schemas.microsoft.com/office/drawing/2014/main" id="{EA96804C-17EF-FF48-B1B1-4EFC99B04732}"/>
              </a:ext>
            </a:extLst>
          </p:cNvPr>
          <p:cNvSpPr/>
          <p:nvPr/>
        </p:nvSpPr>
        <p:spPr>
          <a:xfrm>
            <a:off x="4819461" y="3192729"/>
            <a:ext cx="1932317" cy="1476323"/>
          </a:xfrm>
          <a:prstGeom prst="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Reward &amp;</a:t>
            </a:r>
          </a:p>
          <a:p>
            <a:pPr algn="ctr"/>
            <a:r>
              <a:rPr lang="en-US" dirty="0"/>
              <a:t>Low Execution Risk</a:t>
            </a:r>
          </a:p>
        </p:txBody>
      </p:sp>
    </p:spTree>
    <p:extLst>
      <p:ext uri="{BB962C8B-B14F-4D97-AF65-F5344CB8AC3E}">
        <p14:creationId xmlns:p14="http://schemas.microsoft.com/office/powerpoint/2010/main" val="2873461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780E694-F166-B344-AD78-85206733ADC7}"/>
                  </a:ext>
                </a:extLst>
              </p:cNvPr>
              <p:cNvSpPr>
                <a:spLocks noGrp="1"/>
              </p:cNvSpPr>
              <p:nvPr>
                <p:ph type="title"/>
              </p:nvPr>
            </p:nvSpPr>
            <p:spPr>
              <a:xfrm>
                <a:off x="664779" y="1143908"/>
                <a:ext cx="10515600" cy="1325563"/>
              </a:xfrm>
            </p:spPr>
            <p:txBody>
              <a:bodyPr/>
              <a:lstStyle/>
              <a:p>
                <a:r>
                  <a:rPr lang="en-US" dirty="0"/>
                  <a:t>Bounding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m:t>
                    </m:r>
                  </m:oMath>
                </a14:m>
                <a:r>
                  <a:rPr lang="en-US" dirty="0"/>
                  <a:t> </a:t>
                </a:r>
              </a:p>
            </p:txBody>
          </p:sp>
        </mc:Choice>
        <mc:Fallback xmlns="">
          <p:sp>
            <p:nvSpPr>
              <p:cNvPr id="2" name="Title 1">
                <a:extLst>
                  <a:ext uri="{FF2B5EF4-FFF2-40B4-BE49-F238E27FC236}">
                    <a16:creationId xmlns:a16="http://schemas.microsoft.com/office/drawing/2014/main" id="{F780E694-F166-B344-AD78-85206733ADC7}"/>
                  </a:ext>
                </a:extLst>
              </p:cNvPr>
              <p:cNvSpPr>
                <a:spLocks noGrp="1" noRot="1" noChangeAspect="1" noMove="1" noResize="1" noEditPoints="1" noAdjustHandles="1" noChangeArrowheads="1" noChangeShapeType="1" noTextEdit="1"/>
              </p:cNvSpPr>
              <p:nvPr>
                <p:ph type="title"/>
              </p:nvPr>
            </p:nvSpPr>
            <p:spPr>
              <a:xfrm>
                <a:off x="664779" y="1143908"/>
                <a:ext cx="10515600" cy="1325563"/>
              </a:xfrm>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5EE973-A6CB-334C-93ED-1861B25ED2C0}"/>
                  </a:ext>
                </a:extLst>
              </p:cNvPr>
              <p:cNvSpPr>
                <a:spLocks noGrp="1"/>
              </p:cNvSpPr>
              <p:nvPr>
                <p:ph idx="1"/>
              </p:nvPr>
            </p:nvSpPr>
            <p:spPr>
              <a:xfrm>
                <a:off x="349469" y="2650508"/>
                <a:ext cx="6413937" cy="3665441"/>
              </a:xfrm>
            </p:spPr>
            <p:txBody>
              <a:bodyPr>
                <a:normAutofit fontScale="92500" lnSpcReduction="10000"/>
              </a:bodyPr>
              <a:lstStyle/>
              <a:p>
                <a:pPr marL="0" indent="0">
                  <a:buNone/>
                </a:pPr>
                <a:endParaRPr lang="en-US" i="1" dirty="0">
                  <a:latin typeface="Cambria Math" panose="02040503050406030204" pitchFamily="18" charset="0"/>
                </a:endParaRPr>
              </a:p>
              <a:p>
                <a:pPr marL="0" indent="0">
                  <a:buNone/>
                </a:pPr>
                <a:r>
                  <a:rPr lang="en-US" b="0" dirty="0"/>
                  <a:t>Easy: </a:t>
                </a:r>
                <a:r>
                  <a:rPr lang="en-US" dirty="0"/>
                  <a:t>estimate it with the average Type I Error from our Monte Carlo simulations a</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𝑗</m:t>
                        </m:r>
                      </m:sub>
                    </m:sSub>
                  </m:oMath>
                </a14:m>
                <a:endParaRPr lang="en-US" dirty="0"/>
              </a:p>
              <a:p>
                <a:pPr marL="0" indent="0">
                  <a:buNone/>
                </a:pPr>
                <a:r>
                  <a:rPr lang="en-US" dirty="0"/>
                  <a:t>	</a:t>
                </a:r>
              </a:p>
              <a:p>
                <a:r>
                  <a:rPr lang="en-US" dirty="0"/>
                  <a:t>To get a confidence bound, we can use a normal approximation to the binomial, with confidence level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2</a:t>
                </a:r>
              </a:p>
              <a:p>
                <a:r>
                  <a:rPr lang="en-US" dirty="0"/>
                  <a:t>Or, invert a binomial tail approximation for “maximum rigor”. E.g.:</a:t>
                </a:r>
              </a:p>
              <a:p>
                <a:endParaRPr lang="en-US" dirty="0"/>
              </a:p>
            </p:txBody>
          </p:sp>
        </mc:Choice>
        <mc:Fallback xmlns="">
          <p:sp>
            <p:nvSpPr>
              <p:cNvPr id="3" name="Content Placeholder 2">
                <a:extLst>
                  <a:ext uri="{FF2B5EF4-FFF2-40B4-BE49-F238E27FC236}">
                    <a16:creationId xmlns:a16="http://schemas.microsoft.com/office/drawing/2014/main" id="{9F5EE973-A6CB-334C-93ED-1861B25ED2C0}"/>
                  </a:ext>
                </a:extLst>
              </p:cNvPr>
              <p:cNvSpPr>
                <a:spLocks noGrp="1" noRot="1" noChangeAspect="1" noMove="1" noResize="1" noEditPoints="1" noAdjustHandles="1" noChangeArrowheads="1" noChangeShapeType="1" noTextEdit="1"/>
              </p:cNvSpPr>
              <p:nvPr>
                <p:ph idx="1"/>
              </p:nvPr>
            </p:nvSpPr>
            <p:spPr>
              <a:xfrm>
                <a:off x="349469" y="2650508"/>
                <a:ext cx="6413937" cy="3665441"/>
              </a:xfrm>
              <a:blipFill>
                <a:blip r:embed="rId4"/>
                <a:stretch>
                  <a:fillRect l="-1581" r="-988"/>
                </a:stretch>
              </a:blipFill>
            </p:spPr>
            <p:txBody>
              <a:bodyPr/>
              <a:lstStyle/>
              <a:p>
                <a:r>
                  <a:rPr lang="en-US">
                    <a:noFill/>
                  </a:rPr>
                  <a:t> </a:t>
                </a:r>
              </a:p>
            </p:txBody>
          </p:sp>
        </mc:Fallback>
      </mc:AlternateContent>
      <p:pic>
        <p:nvPicPr>
          <p:cNvPr id="6" name="Picture 5" descr="Text, letter&#10;&#10;Description automatically generated">
            <a:extLst>
              <a:ext uri="{FF2B5EF4-FFF2-40B4-BE49-F238E27FC236}">
                <a16:creationId xmlns:a16="http://schemas.microsoft.com/office/drawing/2014/main" id="{40325A16-FD5B-E942-B53C-B4D000A531AB}"/>
              </a:ext>
            </a:extLst>
          </p:cNvPr>
          <p:cNvPicPr>
            <a:picLocks noChangeAspect="1"/>
          </p:cNvPicPr>
          <p:nvPr/>
        </p:nvPicPr>
        <p:blipFill>
          <a:blip r:embed="rId5"/>
          <a:stretch>
            <a:fillRect/>
          </a:stretch>
        </p:blipFill>
        <p:spPr>
          <a:xfrm>
            <a:off x="6945140" y="4246639"/>
            <a:ext cx="5246860" cy="2508843"/>
          </a:xfrm>
          <a:prstGeom prst="rect">
            <a:avLst/>
          </a:prstGeom>
        </p:spPr>
      </p:pic>
      <p:pic>
        <p:nvPicPr>
          <p:cNvPr id="9" name="Picture 8" descr="Text&#10;&#10;Description automatically generated">
            <a:extLst>
              <a:ext uri="{FF2B5EF4-FFF2-40B4-BE49-F238E27FC236}">
                <a16:creationId xmlns:a16="http://schemas.microsoft.com/office/drawing/2014/main" id="{CBAF1F01-D4EE-424E-A5DD-90A2CC5EC353}"/>
              </a:ext>
            </a:extLst>
          </p:cNvPr>
          <p:cNvPicPr>
            <a:picLocks noChangeAspect="1"/>
          </p:cNvPicPr>
          <p:nvPr/>
        </p:nvPicPr>
        <p:blipFill>
          <a:blip r:embed="rId6"/>
          <a:stretch>
            <a:fillRect/>
          </a:stretch>
        </p:blipFill>
        <p:spPr>
          <a:xfrm>
            <a:off x="5374411" y="253120"/>
            <a:ext cx="7044208" cy="1035913"/>
          </a:xfrm>
          <a:prstGeom prst="rect">
            <a:avLst/>
          </a:prstGeom>
        </p:spPr>
      </p:pic>
      <p:sp>
        <p:nvSpPr>
          <p:cNvPr id="10" name="Up Arrow 9">
            <a:extLst>
              <a:ext uri="{FF2B5EF4-FFF2-40B4-BE49-F238E27FC236}">
                <a16:creationId xmlns:a16="http://schemas.microsoft.com/office/drawing/2014/main" id="{8DEA730F-EC73-3049-B93A-17450AD22287}"/>
              </a:ext>
            </a:extLst>
          </p:cNvPr>
          <p:cNvSpPr/>
          <p:nvPr/>
        </p:nvSpPr>
        <p:spPr>
          <a:xfrm>
            <a:off x="6768763" y="1110456"/>
            <a:ext cx="352753" cy="7687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3768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780E694-F166-B344-AD78-85206733ADC7}"/>
                  </a:ext>
                </a:extLst>
              </p:cNvPr>
              <p:cNvSpPr>
                <a:spLocks noGrp="1"/>
              </p:cNvSpPr>
              <p:nvPr>
                <p:ph type="title"/>
              </p:nvPr>
            </p:nvSpPr>
            <p:spPr>
              <a:xfrm>
                <a:off x="349469" y="1125344"/>
                <a:ext cx="10515600" cy="1325563"/>
              </a:xfrm>
            </p:spPr>
            <p:txBody>
              <a:bodyPr/>
              <a:lstStyle/>
              <a:p>
                <a:r>
                  <a:rPr lang="en-US" dirty="0"/>
                  <a:t>What about </a:t>
                </a:r>
                <a14:m>
                  <m:oMath xmlns:m="http://schemas.openxmlformats.org/officeDocument/2006/math">
                    <m:r>
                      <m:rPr>
                        <m:sty m:val="p"/>
                      </m:rPr>
                      <a:rPr lang="en-US" b="0" i="0"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m:t>
                    </m:r>
                  </m:oMath>
                </a14:m>
                <a:r>
                  <a:rPr lang="en-US" dirty="0"/>
                  <a:t> ?</a:t>
                </a:r>
              </a:p>
            </p:txBody>
          </p:sp>
        </mc:Choice>
        <mc:Fallback xmlns="">
          <p:sp>
            <p:nvSpPr>
              <p:cNvPr id="2" name="Title 1">
                <a:extLst>
                  <a:ext uri="{FF2B5EF4-FFF2-40B4-BE49-F238E27FC236}">
                    <a16:creationId xmlns:a16="http://schemas.microsoft.com/office/drawing/2014/main" id="{F780E694-F166-B344-AD78-85206733ADC7}"/>
                  </a:ext>
                </a:extLst>
              </p:cNvPr>
              <p:cNvSpPr>
                <a:spLocks noGrp="1" noRot="1" noChangeAspect="1" noMove="1" noResize="1" noEditPoints="1" noAdjustHandles="1" noChangeArrowheads="1" noChangeShapeType="1" noTextEdit="1"/>
              </p:cNvSpPr>
              <p:nvPr>
                <p:ph type="title"/>
              </p:nvPr>
            </p:nvSpPr>
            <p:spPr>
              <a:xfrm>
                <a:off x="349469" y="1125344"/>
                <a:ext cx="10515600" cy="1325563"/>
              </a:xfrm>
              <a:blipFill>
                <a:blip r:embed="rId3"/>
                <a:stretch>
                  <a:fillRect l="-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5EE973-A6CB-334C-93ED-1861B25ED2C0}"/>
                  </a:ext>
                </a:extLst>
              </p:cNvPr>
              <p:cNvSpPr>
                <a:spLocks noGrp="1"/>
              </p:cNvSpPr>
              <p:nvPr>
                <p:ph idx="1"/>
              </p:nvPr>
            </p:nvSpPr>
            <p:spPr>
              <a:xfrm>
                <a:off x="349469" y="2303667"/>
                <a:ext cx="11493062" cy="4428209"/>
              </a:xfrm>
            </p:spPr>
            <p:txBody>
              <a:bodyPr>
                <a:normAutofit fontScale="70000" lnSpcReduction="20000"/>
              </a:bodyPr>
              <a:lstStyle/>
              <a:p>
                <a:pPr marL="0" indent="0">
                  <a:buNone/>
                </a:pPr>
                <a:endParaRPr lang="en-US" i="1" dirty="0">
                  <a:latin typeface="Cambria Math" panose="02040503050406030204" pitchFamily="18" charset="0"/>
                </a:endParaRPr>
              </a:p>
              <a:p>
                <a:pPr marL="0" indent="0">
                  <a:buNone/>
                </a:pPr>
                <a:r>
                  <a:rPr lang="en-US" b="0" dirty="0"/>
                  <a:t>Also has a nice unbiased estimator, equal to</a:t>
                </a:r>
                <a:endParaRPr lang="en-US"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  are </a:t>
                </a:r>
                <a:r>
                  <a:rPr lang="en-US" dirty="0" err="1"/>
                  <a:t>i.i.d</a:t>
                </a:r>
                <a:r>
                  <a:rPr lang="en-US" dirty="0"/>
                  <a:t>. </a:t>
                </a:r>
                <a:r>
                  <a:rPr lang="en-US" b="0" dirty="0"/>
                  <a:t>Monte Carlo simulated datasets under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oMath>
                </a14:m>
                <a:endParaRPr lang="en-US" b="0" dirty="0"/>
              </a:p>
              <a:p>
                <a:pPr marL="0" indent="0">
                  <a:buNone/>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𝑖</m:t>
                        </m:r>
                      </m:sub>
                    </m:sSub>
                  </m:oMath>
                </a14:m>
                <a:r>
                  <a:rPr lang="en-US" dirty="0"/>
                  <a:t>    indicate the times at which sampling stops</a:t>
                </a:r>
              </a:p>
              <a:p>
                <a:pPr marL="0" indent="0">
                  <a:buNone/>
                </a:pPr>
                <a:br>
                  <a:rPr lang="en-US" dirty="0"/>
                </a:br>
                <a14:m>
                  <m:oMath xmlns:m="http://schemas.openxmlformats.org/officeDocument/2006/math">
                    <m:r>
                      <a:rPr lang="en-US" b="0" i="1" smtClean="0">
                        <a:latin typeface="Cambria Math" panose="02040503050406030204" pitchFamily="18" charset="0"/>
                      </a:rPr>
                      <m:t>𝐹</m:t>
                    </m:r>
                  </m:oMath>
                </a14:m>
                <a:r>
                  <a:rPr lang="en-US" dirty="0"/>
                  <a:t> is the (family-wise) False Rejection Event</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𝑖</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 is the sufficient statistic for the canonical-form exponential family</a:t>
                </a:r>
              </a:p>
              <a:p>
                <a:pPr marL="0" indent="0">
                  <a:buNone/>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𝐴</m:t>
                        </m:r>
                      </m:e>
                      <m:sub>
                        <m:sSub>
                          <m:sSubPr>
                            <m:ctrlPr>
                              <a:rPr lang="en-US" b="0" i="1" smtClean="0">
                                <a:latin typeface="Cambria Math" panose="02040503050406030204" pitchFamily="18" charset="0"/>
                              </a:rPr>
                            </m:ctrlPr>
                          </m:sSubPr>
                          <m:e>
                            <m:r>
                              <a:rPr lang="en-US" i="1">
                                <a:latin typeface="Cambria Math" panose="02040503050406030204" pitchFamily="18" charset="0"/>
                              </a:rPr>
                              <m:t>𝜏</m:t>
                            </m:r>
                          </m:e>
                          <m:sub>
                            <m:r>
                              <a:rPr lang="en-US" b="0" i="1" smtClean="0">
                                <a:latin typeface="Cambria Math" panose="02040503050406030204" pitchFamily="18" charset="0"/>
                              </a:rPr>
                              <m:t>𝑖</m:t>
                            </m:r>
                          </m:sub>
                        </m:sSub>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oMath>
                </a14:m>
                <a:r>
                  <a:rPr lang="en-US" dirty="0"/>
                  <a:t> is the log-partition function</a:t>
                </a:r>
              </a:p>
            </p:txBody>
          </p:sp>
        </mc:Choice>
        <mc:Fallback xmlns="">
          <p:sp>
            <p:nvSpPr>
              <p:cNvPr id="3" name="Content Placeholder 2">
                <a:extLst>
                  <a:ext uri="{FF2B5EF4-FFF2-40B4-BE49-F238E27FC236}">
                    <a16:creationId xmlns:a16="http://schemas.microsoft.com/office/drawing/2014/main" id="{9F5EE973-A6CB-334C-93ED-1861B25ED2C0}"/>
                  </a:ext>
                </a:extLst>
              </p:cNvPr>
              <p:cNvSpPr>
                <a:spLocks noGrp="1" noRot="1" noChangeAspect="1" noMove="1" noResize="1" noEditPoints="1" noAdjustHandles="1" noChangeArrowheads="1" noChangeShapeType="1" noTextEdit="1"/>
              </p:cNvSpPr>
              <p:nvPr>
                <p:ph idx="1"/>
              </p:nvPr>
            </p:nvSpPr>
            <p:spPr>
              <a:xfrm>
                <a:off x="349469" y="2303667"/>
                <a:ext cx="11493062" cy="4428209"/>
              </a:xfrm>
              <a:blipFill>
                <a:blip r:embed="rId4"/>
                <a:stretch>
                  <a:fillRect l="-552"/>
                </a:stretch>
              </a:blipFill>
            </p:spPr>
            <p:txBody>
              <a:bodyPr/>
              <a:lstStyle/>
              <a:p>
                <a:r>
                  <a:rPr lang="en-US">
                    <a:noFill/>
                  </a:rPr>
                  <a:t> </a:t>
                </a:r>
              </a:p>
            </p:txBody>
          </p:sp>
        </mc:Fallback>
      </mc:AlternateContent>
      <p:pic>
        <p:nvPicPr>
          <p:cNvPr id="15" name="Picture 14" descr="Diagram, schematic&#10;&#10;Description automatically generated">
            <a:extLst>
              <a:ext uri="{FF2B5EF4-FFF2-40B4-BE49-F238E27FC236}">
                <a16:creationId xmlns:a16="http://schemas.microsoft.com/office/drawing/2014/main" id="{2D49335D-2499-EA49-A709-6B1B39E920C0}"/>
              </a:ext>
            </a:extLst>
          </p:cNvPr>
          <p:cNvPicPr>
            <a:picLocks noChangeAspect="1"/>
          </p:cNvPicPr>
          <p:nvPr/>
        </p:nvPicPr>
        <p:blipFill>
          <a:blip r:embed="rId5"/>
          <a:stretch>
            <a:fillRect/>
          </a:stretch>
        </p:blipFill>
        <p:spPr>
          <a:xfrm>
            <a:off x="1590129" y="3159442"/>
            <a:ext cx="7568564" cy="1087197"/>
          </a:xfrm>
          <a:prstGeom prst="rect">
            <a:avLst/>
          </a:prstGeom>
        </p:spPr>
      </p:pic>
      <p:pic>
        <p:nvPicPr>
          <p:cNvPr id="8" name="Picture 7" descr="Text&#10;&#10;Description automatically generated">
            <a:extLst>
              <a:ext uri="{FF2B5EF4-FFF2-40B4-BE49-F238E27FC236}">
                <a16:creationId xmlns:a16="http://schemas.microsoft.com/office/drawing/2014/main" id="{91FE30B6-B6E9-8D43-8BDB-928A2594C4B9}"/>
              </a:ext>
            </a:extLst>
          </p:cNvPr>
          <p:cNvPicPr>
            <a:picLocks noChangeAspect="1"/>
          </p:cNvPicPr>
          <p:nvPr/>
        </p:nvPicPr>
        <p:blipFill>
          <a:blip r:embed="rId6"/>
          <a:stretch>
            <a:fillRect/>
          </a:stretch>
        </p:blipFill>
        <p:spPr>
          <a:xfrm>
            <a:off x="5374411" y="253120"/>
            <a:ext cx="7044208" cy="1035913"/>
          </a:xfrm>
          <a:prstGeom prst="rect">
            <a:avLst/>
          </a:prstGeom>
        </p:spPr>
      </p:pic>
      <p:sp>
        <p:nvSpPr>
          <p:cNvPr id="9" name="Up Arrow 8">
            <a:extLst>
              <a:ext uri="{FF2B5EF4-FFF2-40B4-BE49-F238E27FC236}">
                <a16:creationId xmlns:a16="http://schemas.microsoft.com/office/drawing/2014/main" id="{CBAE8CD2-18D6-2941-B91C-8BDCC9F2C041}"/>
              </a:ext>
            </a:extLst>
          </p:cNvPr>
          <p:cNvSpPr/>
          <p:nvPr/>
        </p:nvSpPr>
        <p:spPr>
          <a:xfrm>
            <a:off x="7587574" y="1125344"/>
            <a:ext cx="342952" cy="7687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2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468C74F-A5C1-524A-8032-74B394E3306B}"/>
                  </a:ext>
                </a:extLst>
              </p:cNvPr>
              <p:cNvSpPr>
                <a:spLocks noGrp="1"/>
              </p:cNvSpPr>
              <p:nvPr>
                <p:ph type="title"/>
              </p:nvPr>
            </p:nvSpPr>
            <p:spPr>
              <a:xfrm>
                <a:off x="661919" y="266973"/>
                <a:ext cx="10515600" cy="1325563"/>
              </a:xfrm>
            </p:spPr>
            <p:txBody>
              <a:bodyPr>
                <a:normAutofit fontScale="90000"/>
              </a:bodyPr>
              <a:lstStyle/>
              <a:p>
                <a:r>
                  <a:rPr lang="en-US" dirty="0"/>
                  <a:t>Divide and conquer to bound the worst</a:t>
                </a:r>
                <a:br>
                  <a:rPr lang="en-US" dirty="0"/>
                </a:br>
                <a:r>
                  <a:rPr lang="en-US" dirty="0"/>
                  <a:t>cases over the grid-rectangle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𝑗</m:t>
                        </m:r>
                      </m:sub>
                    </m:sSub>
                  </m:oMath>
                </a14:m>
                <a:endParaRPr lang="en-US" dirty="0"/>
              </a:p>
            </p:txBody>
          </p:sp>
        </mc:Choice>
        <mc:Fallback xmlns="">
          <p:sp>
            <p:nvSpPr>
              <p:cNvPr id="2" name="Title 1">
                <a:extLst>
                  <a:ext uri="{FF2B5EF4-FFF2-40B4-BE49-F238E27FC236}">
                    <a16:creationId xmlns:a16="http://schemas.microsoft.com/office/drawing/2014/main" id="{9468C74F-A5C1-524A-8032-74B394E3306B}"/>
                  </a:ext>
                </a:extLst>
              </p:cNvPr>
              <p:cNvSpPr>
                <a:spLocks noGrp="1" noRot="1" noChangeAspect="1" noMove="1" noResize="1" noEditPoints="1" noAdjustHandles="1" noChangeArrowheads="1" noChangeShapeType="1" noTextEdit="1"/>
              </p:cNvSpPr>
              <p:nvPr>
                <p:ph type="title"/>
              </p:nvPr>
            </p:nvSpPr>
            <p:spPr>
              <a:xfrm>
                <a:off x="661919" y="266973"/>
                <a:ext cx="10515600" cy="1325563"/>
              </a:xfrm>
              <a:blipFill>
                <a:blip r:embed="rId3"/>
                <a:stretch>
                  <a:fillRect l="-2051" t="-9524" b="-13333"/>
                </a:stretch>
              </a:blipFill>
            </p:spPr>
            <p:txBody>
              <a:bodyPr/>
              <a:lstStyle/>
              <a:p>
                <a:r>
                  <a:rPr lang="en-US">
                    <a:noFill/>
                  </a:rPr>
                  <a:t> </a:t>
                </a:r>
              </a:p>
            </p:txBody>
          </p:sp>
        </mc:Fallback>
      </mc:AlternateContent>
      <p:pic>
        <p:nvPicPr>
          <p:cNvPr id="5" name="Picture 4" descr="Text, letter&#10;&#10;Description automatically generated">
            <a:extLst>
              <a:ext uri="{FF2B5EF4-FFF2-40B4-BE49-F238E27FC236}">
                <a16:creationId xmlns:a16="http://schemas.microsoft.com/office/drawing/2014/main" id="{919FC789-F3E3-B84F-B952-9562689B240B}"/>
              </a:ext>
            </a:extLst>
          </p:cNvPr>
          <p:cNvPicPr>
            <a:picLocks noChangeAspect="1"/>
          </p:cNvPicPr>
          <p:nvPr/>
        </p:nvPicPr>
        <p:blipFill>
          <a:blip r:embed="rId4"/>
          <a:stretch>
            <a:fillRect/>
          </a:stretch>
        </p:blipFill>
        <p:spPr>
          <a:xfrm>
            <a:off x="130791" y="2884751"/>
            <a:ext cx="3038078" cy="1410537"/>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066D60E0-E14C-F746-9BB7-D8CB96B5E6B4}"/>
              </a:ext>
            </a:extLst>
          </p:cNvPr>
          <p:cNvPicPr>
            <a:picLocks noChangeAspect="1"/>
          </p:cNvPicPr>
          <p:nvPr/>
        </p:nvPicPr>
        <p:blipFill>
          <a:blip r:embed="rId5"/>
          <a:stretch>
            <a:fillRect/>
          </a:stretch>
        </p:blipFill>
        <p:spPr>
          <a:xfrm>
            <a:off x="130791" y="3923842"/>
            <a:ext cx="4766643" cy="1410537"/>
          </a:xfrm>
          <a:prstGeom prst="rect">
            <a:avLst/>
          </a:prstGeom>
        </p:spPr>
      </p:pic>
      <p:pic>
        <p:nvPicPr>
          <p:cNvPr id="13" name="Picture 12" descr="Diagram&#10;&#10;Description automatically generated">
            <a:extLst>
              <a:ext uri="{FF2B5EF4-FFF2-40B4-BE49-F238E27FC236}">
                <a16:creationId xmlns:a16="http://schemas.microsoft.com/office/drawing/2014/main" id="{E98E490F-9D10-FE4F-89FD-3E8E9FC47E64}"/>
              </a:ext>
            </a:extLst>
          </p:cNvPr>
          <p:cNvPicPr>
            <a:picLocks noChangeAspect="1"/>
          </p:cNvPicPr>
          <p:nvPr/>
        </p:nvPicPr>
        <p:blipFill>
          <a:blip r:embed="rId6"/>
          <a:stretch>
            <a:fillRect/>
          </a:stretch>
        </p:blipFill>
        <p:spPr>
          <a:xfrm>
            <a:off x="301895" y="5182710"/>
            <a:ext cx="5617824" cy="1410536"/>
          </a:xfrm>
          <a:prstGeom prst="rect">
            <a:avLst/>
          </a:prstGeom>
        </p:spPr>
      </p:pic>
      <p:pic>
        <p:nvPicPr>
          <p:cNvPr id="6" name="Picture 5" descr="Text&#10;&#10;Description automatically generated">
            <a:extLst>
              <a:ext uri="{FF2B5EF4-FFF2-40B4-BE49-F238E27FC236}">
                <a16:creationId xmlns:a16="http://schemas.microsoft.com/office/drawing/2014/main" id="{A83457AD-46AE-B849-9A02-528831CA829E}"/>
              </a:ext>
            </a:extLst>
          </p:cNvPr>
          <p:cNvPicPr>
            <a:picLocks noChangeAspect="1"/>
          </p:cNvPicPr>
          <p:nvPr/>
        </p:nvPicPr>
        <p:blipFill>
          <a:blip r:embed="rId7"/>
          <a:stretch>
            <a:fillRect/>
          </a:stretch>
        </p:blipFill>
        <p:spPr>
          <a:xfrm>
            <a:off x="4808184" y="1629062"/>
            <a:ext cx="7044208" cy="1035913"/>
          </a:xfrm>
          <a:prstGeom prst="rect">
            <a:avLst/>
          </a:prstGeom>
        </p:spPr>
      </p:pic>
      <p:pic>
        <p:nvPicPr>
          <p:cNvPr id="14" name="Picture 13" descr="A picture containing table&#10;&#10;Description automatically generated">
            <a:extLst>
              <a:ext uri="{FF2B5EF4-FFF2-40B4-BE49-F238E27FC236}">
                <a16:creationId xmlns:a16="http://schemas.microsoft.com/office/drawing/2014/main" id="{8E3C063A-6A41-0B46-8C41-D5D4BE8079D8}"/>
              </a:ext>
            </a:extLst>
          </p:cNvPr>
          <p:cNvPicPr>
            <a:picLocks noChangeAspect="1"/>
          </p:cNvPicPr>
          <p:nvPr/>
        </p:nvPicPr>
        <p:blipFill>
          <a:blip r:embed="rId8"/>
          <a:stretch>
            <a:fillRect/>
          </a:stretch>
        </p:blipFill>
        <p:spPr>
          <a:xfrm>
            <a:off x="9288744" y="2679253"/>
            <a:ext cx="2563648" cy="1513773"/>
          </a:xfrm>
          <a:prstGeom prst="rect">
            <a:avLst/>
          </a:prstGeom>
        </p:spPr>
      </p:pic>
    </p:spTree>
    <p:extLst>
      <p:ext uri="{BB962C8B-B14F-4D97-AF65-F5344CB8AC3E}">
        <p14:creationId xmlns:p14="http://schemas.microsoft.com/office/powerpoint/2010/main" val="1794527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E694-F166-B344-AD78-85206733ADC7}"/>
              </a:ext>
            </a:extLst>
          </p:cNvPr>
          <p:cNvSpPr>
            <a:spLocks noGrp="1"/>
          </p:cNvSpPr>
          <p:nvPr>
            <p:ph type="title"/>
          </p:nvPr>
        </p:nvSpPr>
        <p:spPr>
          <a:xfrm>
            <a:off x="16896" y="1321698"/>
            <a:ext cx="10515600" cy="1325563"/>
          </a:xfrm>
        </p:spPr>
        <p:txBody>
          <a:bodyPr/>
          <a:lstStyle/>
          <a:p>
            <a:r>
              <a:rPr lang="en-US" dirty="0"/>
              <a:t>What about				 	?</a:t>
            </a:r>
          </a:p>
        </p:txBody>
      </p:sp>
      <p:sp>
        <p:nvSpPr>
          <p:cNvPr id="7" name="Up Arrow 6">
            <a:extLst>
              <a:ext uri="{FF2B5EF4-FFF2-40B4-BE49-F238E27FC236}">
                <a16:creationId xmlns:a16="http://schemas.microsoft.com/office/drawing/2014/main" id="{C3316FE3-2686-5545-B0CD-1112F3B3A352}"/>
              </a:ext>
            </a:extLst>
          </p:cNvPr>
          <p:cNvSpPr/>
          <p:nvPr/>
        </p:nvSpPr>
        <p:spPr>
          <a:xfrm>
            <a:off x="8508149" y="1415440"/>
            <a:ext cx="234942" cy="7687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DA141D-8770-594B-8205-EBB8180472FA}"/>
              </a:ext>
            </a:extLst>
          </p:cNvPr>
          <p:cNvSpPr txBox="1"/>
          <p:nvPr/>
        </p:nvSpPr>
        <p:spPr>
          <a:xfrm>
            <a:off x="349469" y="4291534"/>
            <a:ext cx="3875690" cy="954107"/>
          </a:xfrm>
          <a:prstGeom prst="rect">
            <a:avLst/>
          </a:prstGeom>
          <a:noFill/>
        </p:spPr>
        <p:txBody>
          <a:bodyPr wrap="square" rtlCol="0">
            <a:spAutoFit/>
          </a:bodyPr>
          <a:lstStyle/>
          <a:p>
            <a:r>
              <a:rPr lang="en-US" sz="2800" dirty="0"/>
              <a:t>Martingales  + Upper Bounds on Sample Sizes</a:t>
            </a:r>
          </a:p>
        </p:txBody>
      </p:sp>
      <p:pic>
        <p:nvPicPr>
          <p:cNvPr id="8" name="Picture 7" descr="Text&#10;&#10;Description automatically generated">
            <a:extLst>
              <a:ext uri="{FF2B5EF4-FFF2-40B4-BE49-F238E27FC236}">
                <a16:creationId xmlns:a16="http://schemas.microsoft.com/office/drawing/2014/main" id="{DC47D864-3C1C-7344-A47F-4B9BF1274C3D}"/>
              </a:ext>
            </a:extLst>
          </p:cNvPr>
          <p:cNvPicPr>
            <a:picLocks noChangeAspect="1"/>
          </p:cNvPicPr>
          <p:nvPr/>
        </p:nvPicPr>
        <p:blipFill>
          <a:blip r:embed="rId3"/>
          <a:stretch>
            <a:fillRect/>
          </a:stretch>
        </p:blipFill>
        <p:spPr>
          <a:xfrm>
            <a:off x="8902707" y="4390306"/>
            <a:ext cx="1191993" cy="961285"/>
          </a:xfrm>
          <a:prstGeom prst="rect">
            <a:avLst/>
          </a:prstGeom>
        </p:spPr>
      </p:pic>
      <p:sp>
        <p:nvSpPr>
          <p:cNvPr id="12" name="TextBox 11">
            <a:extLst>
              <a:ext uri="{FF2B5EF4-FFF2-40B4-BE49-F238E27FC236}">
                <a16:creationId xmlns:a16="http://schemas.microsoft.com/office/drawing/2014/main" id="{332EEB81-8B66-B449-B594-8AC4D2BBFB80}"/>
              </a:ext>
            </a:extLst>
          </p:cNvPr>
          <p:cNvSpPr txBox="1"/>
          <p:nvPr/>
        </p:nvSpPr>
        <p:spPr>
          <a:xfrm>
            <a:off x="4860828" y="4279587"/>
            <a:ext cx="4428829" cy="954107"/>
          </a:xfrm>
          <a:prstGeom prst="rect">
            <a:avLst/>
          </a:prstGeom>
          <a:noFill/>
        </p:spPr>
        <p:txBody>
          <a:bodyPr wrap="square" rtlCol="0">
            <a:spAutoFit/>
          </a:bodyPr>
          <a:lstStyle/>
          <a:p>
            <a:r>
              <a:rPr lang="en-US" sz="2800" dirty="0"/>
              <a:t>	Bound on the 	covariance matrix of</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6EC67E-ADE2-5442-B53F-CFFD6077DD52}"/>
                  </a:ext>
                </a:extLst>
              </p:cNvPr>
              <p:cNvSpPr/>
              <p:nvPr/>
            </p:nvSpPr>
            <p:spPr>
              <a:xfrm>
                <a:off x="349469" y="2934601"/>
                <a:ext cx="3601551" cy="988797"/>
              </a:xfrm>
              <a:prstGeom prst="rect">
                <a:avLst/>
              </a:prstGeom>
            </p:spPr>
            <p:txBody>
              <a:bodyPr wrap="square">
                <a:spAutoFit/>
              </a:bodyPr>
              <a:lstStyle/>
              <a:p>
                <a:r>
                  <a:rPr lang="en-US" sz="2800" dirty="0"/>
                  <a:t>The worst point will occur at a corner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𝑗</m:t>
                        </m:r>
                      </m:sub>
                    </m:sSub>
                  </m:oMath>
                </a14:m>
                <a:r>
                  <a:rPr lang="en-US" sz="2800" dirty="0"/>
                  <a:t>.</a:t>
                </a:r>
              </a:p>
            </p:txBody>
          </p:sp>
        </mc:Choice>
        <mc:Fallback xmlns="">
          <p:sp>
            <p:nvSpPr>
              <p:cNvPr id="14" name="Rectangle 13">
                <a:extLst>
                  <a:ext uri="{FF2B5EF4-FFF2-40B4-BE49-F238E27FC236}">
                    <a16:creationId xmlns:a16="http://schemas.microsoft.com/office/drawing/2014/main" id="{346EC67E-ADE2-5442-B53F-CFFD6077DD52}"/>
                  </a:ext>
                </a:extLst>
              </p:cNvPr>
              <p:cNvSpPr>
                <a:spLocks noRot="1" noChangeAspect="1" noMove="1" noResize="1" noEditPoints="1" noAdjustHandles="1" noChangeArrowheads="1" noChangeShapeType="1" noTextEdit="1"/>
              </p:cNvSpPr>
              <p:nvPr/>
            </p:nvSpPr>
            <p:spPr>
              <a:xfrm>
                <a:off x="349469" y="2934601"/>
                <a:ext cx="3601551" cy="988797"/>
              </a:xfrm>
              <a:prstGeom prst="rect">
                <a:avLst/>
              </a:prstGeom>
              <a:blipFill>
                <a:blip r:embed="rId4"/>
                <a:stretch>
                  <a:fillRect l="-3509" t="-5000" r="-702" b="-1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38594CF-10C2-DC46-AE1B-5D93C8295724}"/>
                  </a:ext>
                </a:extLst>
              </p:cNvPr>
              <p:cNvSpPr txBox="1"/>
              <p:nvPr/>
            </p:nvSpPr>
            <p:spPr>
              <a:xfrm>
                <a:off x="356211" y="5469489"/>
                <a:ext cx="10663886" cy="1550489"/>
              </a:xfrm>
              <a:prstGeom prst="rect">
                <a:avLst/>
              </a:prstGeom>
              <a:noFill/>
            </p:spPr>
            <p:txBody>
              <a:bodyPr wrap="square" rtlCol="0">
                <a:spAutoFit/>
              </a:bodyPr>
              <a:lstStyle/>
              <a:p>
                <a:endParaRPr lang="en-US" dirty="0"/>
              </a:p>
              <a:p>
                <a:r>
                  <a:rPr lang="en-US" sz="2800" dirty="0"/>
                  <a:t>We use </a:t>
                </a:r>
                <a:r>
                  <a:rPr lang="en-US" sz="2800" dirty="0" err="1"/>
                  <a:t>Cantelli’s</a:t>
                </a:r>
                <a:r>
                  <a:rPr lang="en-US" sz="2800" dirty="0"/>
                  <a:t> Inequality with confidence </a:t>
                </a:r>
                <a14:m>
                  <m:oMath xmlns:m="http://schemas.openxmlformats.org/officeDocument/2006/math">
                    <m:r>
                      <a:rPr lang="en-US" sz="2800" i="1">
                        <a:latin typeface="Cambria Math" panose="02040503050406030204" pitchFamily="18" charset="0"/>
                      </a:rPr>
                      <m:t>𝛿</m:t>
                    </m:r>
                  </m:oMath>
                </a14:m>
                <a:r>
                  <a:rPr lang="en-US" sz="2800" dirty="0"/>
                  <a:t>/2, for each of the</a:t>
                </a:r>
                <a14:m>
                  <m:oMath xmlns:m="http://schemas.openxmlformats.org/officeDocument/2006/math">
                    <m:r>
                      <a:rPr lang="en-US" sz="2800" i="1">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𝑑</m:t>
                        </m:r>
                      </m:sup>
                    </m:sSup>
                  </m:oMath>
                </a14:m>
                <a:r>
                  <a:rPr lang="en-US" sz="2800" dirty="0"/>
                  <a:t> corners of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𝑗</m:t>
                        </m:r>
                      </m:sub>
                    </m:sSub>
                  </m:oMath>
                </a14:m>
                <a:r>
                  <a:rPr lang="en-US" sz="2800" dirty="0"/>
                  <a:t>, and take a greatest of the upper bounds</a:t>
                </a:r>
              </a:p>
              <a:p>
                <a:endParaRPr lang="en-US" dirty="0"/>
              </a:p>
            </p:txBody>
          </p:sp>
        </mc:Choice>
        <mc:Fallback xmlns="">
          <p:sp>
            <p:nvSpPr>
              <p:cNvPr id="15" name="TextBox 14">
                <a:extLst>
                  <a:ext uri="{FF2B5EF4-FFF2-40B4-BE49-F238E27FC236}">
                    <a16:creationId xmlns:a16="http://schemas.microsoft.com/office/drawing/2014/main" id="{A38594CF-10C2-DC46-AE1B-5D93C8295724}"/>
                  </a:ext>
                </a:extLst>
              </p:cNvPr>
              <p:cNvSpPr txBox="1">
                <a:spLocks noRot="1" noChangeAspect="1" noMove="1" noResize="1" noEditPoints="1" noAdjustHandles="1" noChangeArrowheads="1" noChangeShapeType="1" noTextEdit="1"/>
              </p:cNvSpPr>
              <p:nvPr/>
            </p:nvSpPr>
            <p:spPr>
              <a:xfrm>
                <a:off x="356211" y="5469489"/>
                <a:ext cx="10663886" cy="1550489"/>
              </a:xfrm>
              <a:prstGeom prst="rect">
                <a:avLst/>
              </a:prstGeom>
              <a:blipFill>
                <a:blip r:embed="rId5"/>
                <a:stretch>
                  <a:fillRect l="-1070"/>
                </a:stretch>
              </a:blipFill>
            </p:spPr>
            <p:txBody>
              <a:bodyPr/>
              <a:lstStyle/>
              <a:p>
                <a:r>
                  <a:rPr lang="en-US">
                    <a:noFill/>
                  </a:rPr>
                  <a:t> </a:t>
                </a:r>
              </a:p>
            </p:txBody>
          </p:sp>
        </mc:Fallback>
      </mc:AlternateContent>
      <p:sp>
        <p:nvSpPr>
          <p:cNvPr id="19" name="Right Arrow 18">
            <a:extLst>
              <a:ext uri="{FF2B5EF4-FFF2-40B4-BE49-F238E27FC236}">
                <a16:creationId xmlns:a16="http://schemas.microsoft.com/office/drawing/2014/main" id="{38B99A9C-91C6-C148-AD15-91A9551F9502}"/>
              </a:ext>
            </a:extLst>
          </p:cNvPr>
          <p:cNvSpPr/>
          <p:nvPr/>
        </p:nvSpPr>
        <p:spPr>
          <a:xfrm>
            <a:off x="4309035" y="4521460"/>
            <a:ext cx="1191993" cy="470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Text&#10;&#10;Description automatically generated">
            <a:extLst>
              <a:ext uri="{FF2B5EF4-FFF2-40B4-BE49-F238E27FC236}">
                <a16:creationId xmlns:a16="http://schemas.microsoft.com/office/drawing/2014/main" id="{C9FEB9B5-1DBF-4744-8E24-E02DF3BC33A0}"/>
              </a:ext>
            </a:extLst>
          </p:cNvPr>
          <p:cNvPicPr>
            <a:picLocks noChangeAspect="1"/>
          </p:cNvPicPr>
          <p:nvPr/>
        </p:nvPicPr>
        <p:blipFill>
          <a:blip r:embed="rId6"/>
          <a:stretch>
            <a:fillRect/>
          </a:stretch>
        </p:blipFill>
        <p:spPr>
          <a:xfrm>
            <a:off x="2949282" y="1497666"/>
            <a:ext cx="3422440" cy="973625"/>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2A2B39C3-7CE8-1C45-BDE9-A4D8622B1A5D}"/>
              </a:ext>
            </a:extLst>
          </p:cNvPr>
          <p:cNvPicPr>
            <a:picLocks noChangeAspect="1"/>
          </p:cNvPicPr>
          <p:nvPr/>
        </p:nvPicPr>
        <p:blipFill>
          <a:blip r:embed="rId7"/>
          <a:stretch>
            <a:fillRect/>
          </a:stretch>
        </p:blipFill>
        <p:spPr>
          <a:xfrm>
            <a:off x="6526082" y="271656"/>
            <a:ext cx="5226213" cy="1077404"/>
          </a:xfrm>
          <a:prstGeom prst="rect">
            <a:avLst/>
          </a:prstGeom>
        </p:spPr>
      </p:pic>
      <p:sp>
        <p:nvSpPr>
          <p:cNvPr id="23" name="Rectangle 22">
            <a:extLst>
              <a:ext uri="{FF2B5EF4-FFF2-40B4-BE49-F238E27FC236}">
                <a16:creationId xmlns:a16="http://schemas.microsoft.com/office/drawing/2014/main" id="{CF59EAF2-7D6F-7945-AAE9-52BDC49CD221}"/>
              </a:ext>
            </a:extLst>
          </p:cNvPr>
          <p:cNvSpPr/>
          <p:nvPr/>
        </p:nvSpPr>
        <p:spPr>
          <a:xfrm>
            <a:off x="7961585" y="1145873"/>
            <a:ext cx="132807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936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E694-F166-B344-AD78-85206733ADC7}"/>
              </a:ext>
            </a:extLst>
          </p:cNvPr>
          <p:cNvSpPr>
            <a:spLocks noGrp="1"/>
          </p:cNvSpPr>
          <p:nvPr>
            <p:ph type="title"/>
          </p:nvPr>
        </p:nvSpPr>
        <p:spPr>
          <a:xfrm>
            <a:off x="16896" y="1321698"/>
            <a:ext cx="10515600" cy="1325563"/>
          </a:xfrm>
        </p:spPr>
        <p:txBody>
          <a:bodyPr/>
          <a:lstStyle/>
          <a:p>
            <a:r>
              <a:rPr lang="en-US" dirty="0"/>
              <a:t>What about				 	?</a:t>
            </a:r>
          </a:p>
        </p:txBody>
      </p:sp>
      <p:sp>
        <p:nvSpPr>
          <p:cNvPr id="7" name="Up Arrow 6">
            <a:extLst>
              <a:ext uri="{FF2B5EF4-FFF2-40B4-BE49-F238E27FC236}">
                <a16:creationId xmlns:a16="http://schemas.microsoft.com/office/drawing/2014/main" id="{C3316FE3-2686-5545-B0CD-1112F3B3A352}"/>
              </a:ext>
            </a:extLst>
          </p:cNvPr>
          <p:cNvSpPr/>
          <p:nvPr/>
        </p:nvSpPr>
        <p:spPr>
          <a:xfrm>
            <a:off x="10586906" y="1598813"/>
            <a:ext cx="234942" cy="7687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38594CF-10C2-DC46-AE1B-5D93C8295724}"/>
                  </a:ext>
                </a:extLst>
              </p:cNvPr>
              <p:cNvSpPr txBox="1"/>
              <p:nvPr/>
            </p:nvSpPr>
            <p:spPr>
              <a:xfrm>
                <a:off x="340446" y="3006881"/>
                <a:ext cx="10663886" cy="3851119"/>
              </a:xfrm>
              <a:prstGeom prst="rect">
                <a:avLst/>
              </a:prstGeom>
              <a:noFill/>
            </p:spPr>
            <p:txBody>
              <a:bodyPr wrap="square" rtlCol="0">
                <a:spAutoFit/>
              </a:bodyPr>
              <a:lstStyle/>
              <a:p>
                <a:endParaRPr lang="en-US" dirty="0"/>
              </a:p>
              <a:p>
                <a:r>
                  <a:rPr lang="en-US" sz="2800" dirty="0"/>
                  <a:t>A sample size upper bound gives us a bound on the Hessian</a:t>
                </a:r>
                <a:br>
                  <a:rPr lang="en-US" sz="2800" dirty="0"/>
                </a:br>
                <a:br>
                  <a:rPr lang="en-US" sz="2800" dirty="0"/>
                </a:br>
                <a:r>
                  <a:rPr lang="en-US" sz="2800" dirty="0"/>
                  <a:t>In the case of Gaussians we get a convenient constant bound:</a:t>
                </a:r>
              </a:p>
              <a:p>
                <a:endParaRPr lang="en-US" sz="2800" dirty="0"/>
              </a:p>
              <a:p>
                <a:r>
                  <a:rPr lang="en-US" sz="2800" dirty="0"/>
                  <a:t>The resulting term decreases with the square of the side length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𝑗</m:t>
                        </m:r>
                      </m:sub>
                    </m:sSub>
                  </m:oMath>
                </a14:m>
                <a:endParaRPr lang="en-US" sz="2800" dirty="0"/>
              </a:p>
              <a:p>
                <a:r>
                  <a:rPr lang="en-US" sz="2800" dirty="0"/>
                  <a:t> </a:t>
                </a:r>
                <a:br>
                  <a:rPr lang="en-US" sz="2800" dirty="0"/>
                </a:br>
                <a:r>
                  <a:rPr lang="en-US" sz="2800" dirty="0"/>
                  <a:t>[For other exponential families, it’s an analytic expression and should not be hard to bound]</a:t>
                </a:r>
              </a:p>
            </p:txBody>
          </p:sp>
        </mc:Choice>
        <mc:Fallback xmlns="">
          <p:sp>
            <p:nvSpPr>
              <p:cNvPr id="15" name="TextBox 14">
                <a:extLst>
                  <a:ext uri="{FF2B5EF4-FFF2-40B4-BE49-F238E27FC236}">
                    <a16:creationId xmlns:a16="http://schemas.microsoft.com/office/drawing/2014/main" id="{A38594CF-10C2-DC46-AE1B-5D93C8295724}"/>
                  </a:ext>
                </a:extLst>
              </p:cNvPr>
              <p:cNvSpPr txBox="1">
                <a:spLocks noRot="1" noChangeAspect="1" noMove="1" noResize="1" noEditPoints="1" noAdjustHandles="1" noChangeArrowheads="1" noChangeShapeType="1" noTextEdit="1"/>
              </p:cNvSpPr>
              <p:nvPr/>
            </p:nvSpPr>
            <p:spPr>
              <a:xfrm>
                <a:off x="340446" y="3006881"/>
                <a:ext cx="10663886" cy="3851119"/>
              </a:xfrm>
              <a:prstGeom prst="rect">
                <a:avLst/>
              </a:prstGeom>
              <a:blipFill>
                <a:blip r:embed="rId3"/>
                <a:stretch>
                  <a:fillRect l="-1189" b="-3618"/>
                </a:stretch>
              </a:blipFill>
            </p:spPr>
            <p:txBody>
              <a:bodyPr/>
              <a:lstStyle/>
              <a:p>
                <a:r>
                  <a:rPr lang="en-US">
                    <a:noFill/>
                  </a:rPr>
                  <a:t> </a:t>
                </a:r>
              </a:p>
            </p:txBody>
          </p:sp>
        </mc:Fallback>
      </mc:AlternateContent>
      <p:pic>
        <p:nvPicPr>
          <p:cNvPr id="6" name="Picture 5" descr="Text&#10;&#10;Description automatically generated">
            <a:extLst>
              <a:ext uri="{FF2B5EF4-FFF2-40B4-BE49-F238E27FC236}">
                <a16:creationId xmlns:a16="http://schemas.microsoft.com/office/drawing/2014/main" id="{6A4987A9-7C67-0A48-A5E5-CFC805BD5CC0}"/>
              </a:ext>
            </a:extLst>
          </p:cNvPr>
          <p:cNvPicPr>
            <a:picLocks noChangeAspect="1"/>
          </p:cNvPicPr>
          <p:nvPr/>
        </p:nvPicPr>
        <p:blipFill>
          <a:blip r:embed="rId4"/>
          <a:stretch>
            <a:fillRect/>
          </a:stretch>
        </p:blipFill>
        <p:spPr>
          <a:xfrm>
            <a:off x="2975303" y="1493281"/>
            <a:ext cx="3425497" cy="1075776"/>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C8DDF34F-EAE7-144F-9417-04144860A49C}"/>
              </a:ext>
            </a:extLst>
          </p:cNvPr>
          <p:cNvPicPr>
            <a:picLocks noChangeAspect="1"/>
          </p:cNvPicPr>
          <p:nvPr/>
        </p:nvPicPr>
        <p:blipFill>
          <a:blip r:embed="rId3"/>
          <a:stretch>
            <a:fillRect/>
          </a:stretch>
        </p:blipFill>
        <p:spPr>
          <a:xfrm>
            <a:off x="6656623" y="278406"/>
            <a:ext cx="5226213" cy="1077404"/>
          </a:xfrm>
          <a:prstGeom prst="rect">
            <a:avLst/>
          </a:prstGeom>
        </p:spPr>
      </p:pic>
      <p:sp>
        <p:nvSpPr>
          <p:cNvPr id="17" name="Rectangle 16">
            <a:extLst>
              <a:ext uri="{FF2B5EF4-FFF2-40B4-BE49-F238E27FC236}">
                <a16:creationId xmlns:a16="http://schemas.microsoft.com/office/drawing/2014/main" id="{1A7FB47E-B94B-414F-9460-DE68FE669841}"/>
              </a:ext>
            </a:extLst>
          </p:cNvPr>
          <p:cNvSpPr/>
          <p:nvPr/>
        </p:nvSpPr>
        <p:spPr>
          <a:xfrm>
            <a:off x="9836445" y="1353205"/>
            <a:ext cx="1970806" cy="6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ext&#10;&#10;Description automatically generated with medium confidence">
            <a:extLst>
              <a:ext uri="{FF2B5EF4-FFF2-40B4-BE49-F238E27FC236}">
                <a16:creationId xmlns:a16="http://schemas.microsoft.com/office/drawing/2014/main" id="{B4C711AC-D4EB-064A-BA6B-18D4416CA706}"/>
              </a:ext>
            </a:extLst>
          </p:cNvPr>
          <p:cNvPicPr>
            <a:picLocks noChangeAspect="1"/>
          </p:cNvPicPr>
          <p:nvPr/>
        </p:nvPicPr>
        <p:blipFill>
          <a:blip r:embed="rId5"/>
          <a:stretch>
            <a:fillRect/>
          </a:stretch>
        </p:blipFill>
        <p:spPr>
          <a:xfrm>
            <a:off x="9189075" y="3901834"/>
            <a:ext cx="3030604" cy="871547"/>
          </a:xfrm>
          <a:prstGeom prst="rect">
            <a:avLst/>
          </a:prstGeom>
        </p:spPr>
      </p:pic>
    </p:spTree>
    <p:extLst>
      <p:ext uri="{BB962C8B-B14F-4D97-AF65-F5344CB8AC3E}">
        <p14:creationId xmlns:p14="http://schemas.microsoft.com/office/powerpoint/2010/main" val="1153488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6B9A-2ACB-A045-B73D-0BE0E450F133}"/>
              </a:ext>
            </a:extLst>
          </p:cNvPr>
          <p:cNvSpPr>
            <a:spLocks noGrp="1"/>
          </p:cNvSpPr>
          <p:nvPr>
            <p:ph type="title"/>
          </p:nvPr>
        </p:nvSpPr>
        <p:spPr/>
        <p:txBody>
          <a:bodyPr/>
          <a:lstStyle/>
          <a:p>
            <a:r>
              <a:rPr lang="en-US" dirty="0"/>
              <a:t>Further questions?</a:t>
            </a:r>
          </a:p>
        </p:txBody>
      </p:sp>
      <p:sp>
        <p:nvSpPr>
          <p:cNvPr id="3" name="Content Placeholder 2">
            <a:extLst>
              <a:ext uri="{FF2B5EF4-FFF2-40B4-BE49-F238E27FC236}">
                <a16:creationId xmlns:a16="http://schemas.microsoft.com/office/drawing/2014/main" id="{AE4EE536-40F6-344E-8D01-F15D32E47D1B}"/>
              </a:ext>
            </a:extLst>
          </p:cNvPr>
          <p:cNvSpPr>
            <a:spLocks noGrp="1"/>
          </p:cNvSpPr>
          <p:nvPr>
            <p:ph idx="1"/>
          </p:nvPr>
        </p:nvSpPr>
        <p:spPr>
          <a:xfrm>
            <a:off x="9515272" y="5849027"/>
            <a:ext cx="2676728" cy="826749"/>
          </a:xfrm>
        </p:spPr>
        <p:txBody>
          <a:bodyPr/>
          <a:lstStyle/>
          <a:p>
            <a:r>
              <a:rPr lang="en-US" dirty="0"/>
              <a:t>End slides</a:t>
            </a:r>
          </a:p>
        </p:txBody>
      </p:sp>
    </p:spTree>
    <p:extLst>
      <p:ext uri="{BB962C8B-B14F-4D97-AF65-F5344CB8AC3E}">
        <p14:creationId xmlns:p14="http://schemas.microsoft.com/office/powerpoint/2010/main" val="767314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8B2A-01D9-0C4D-A8C3-43DB17297166}"/>
              </a:ext>
            </a:extLst>
          </p:cNvPr>
          <p:cNvSpPr>
            <a:spLocks noGrp="1"/>
          </p:cNvSpPr>
          <p:nvPr>
            <p:ph type="title"/>
          </p:nvPr>
        </p:nvSpPr>
        <p:spPr>
          <a:xfrm>
            <a:off x="30114" y="-126119"/>
            <a:ext cx="10515600" cy="1325563"/>
          </a:xfrm>
        </p:spPr>
        <p:txBody>
          <a:bodyPr/>
          <a:lstStyle/>
          <a:p>
            <a:r>
              <a:rPr lang="en-US" dirty="0"/>
              <a:t>The Innovation Process</a:t>
            </a:r>
          </a:p>
        </p:txBody>
      </p:sp>
      <p:sp>
        <p:nvSpPr>
          <p:cNvPr id="9" name="Rectangle 8">
            <a:extLst>
              <a:ext uri="{FF2B5EF4-FFF2-40B4-BE49-F238E27FC236}">
                <a16:creationId xmlns:a16="http://schemas.microsoft.com/office/drawing/2014/main" id="{BFB54E8D-B2FF-D74B-879E-128DE7DE5C10}"/>
              </a:ext>
            </a:extLst>
          </p:cNvPr>
          <p:cNvSpPr/>
          <p:nvPr/>
        </p:nvSpPr>
        <p:spPr>
          <a:xfrm>
            <a:off x="377307" y="3196255"/>
            <a:ext cx="1721639" cy="1373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Design</a:t>
            </a:r>
          </a:p>
        </p:txBody>
      </p:sp>
      <p:sp>
        <p:nvSpPr>
          <p:cNvPr id="10" name="Rectangle 9">
            <a:extLst>
              <a:ext uri="{FF2B5EF4-FFF2-40B4-BE49-F238E27FC236}">
                <a16:creationId xmlns:a16="http://schemas.microsoft.com/office/drawing/2014/main" id="{E148EAE1-0980-EC4E-BD82-7F29D36BE6E4}"/>
              </a:ext>
            </a:extLst>
          </p:cNvPr>
          <p:cNvSpPr/>
          <p:nvPr/>
        </p:nvSpPr>
        <p:spPr>
          <a:xfrm>
            <a:off x="9882376" y="3192729"/>
            <a:ext cx="2132293" cy="14763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Pharma Runs Trial</a:t>
            </a:r>
          </a:p>
        </p:txBody>
      </p:sp>
      <p:sp>
        <p:nvSpPr>
          <p:cNvPr id="11" name="Rectangle 10">
            <a:extLst>
              <a:ext uri="{FF2B5EF4-FFF2-40B4-BE49-F238E27FC236}">
                <a16:creationId xmlns:a16="http://schemas.microsoft.com/office/drawing/2014/main" id="{06FF6A4B-6505-EE43-B2F3-E1C296D3EB71}"/>
              </a:ext>
            </a:extLst>
          </p:cNvPr>
          <p:cNvSpPr/>
          <p:nvPr/>
        </p:nvSpPr>
        <p:spPr>
          <a:xfrm>
            <a:off x="2598384" y="3192729"/>
            <a:ext cx="1721639" cy="13735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Journal Submission</a:t>
            </a:r>
          </a:p>
        </p:txBody>
      </p:sp>
      <p:sp>
        <p:nvSpPr>
          <p:cNvPr id="12" name="Rectangle 11">
            <a:extLst>
              <a:ext uri="{FF2B5EF4-FFF2-40B4-BE49-F238E27FC236}">
                <a16:creationId xmlns:a16="http://schemas.microsoft.com/office/drawing/2014/main" id="{8F88A113-7933-5842-A2B6-7A8CD910AFA9}"/>
              </a:ext>
            </a:extLst>
          </p:cNvPr>
          <p:cNvSpPr/>
          <p:nvPr/>
        </p:nvSpPr>
        <p:spPr>
          <a:xfrm>
            <a:off x="7781974" y="2060762"/>
            <a:ext cx="1705499" cy="11373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Pharma Decisionmakers</a:t>
            </a:r>
          </a:p>
        </p:txBody>
      </p:sp>
      <p:sp>
        <p:nvSpPr>
          <p:cNvPr id="15" name="Rectangle 14">
            <a:extLst>
              <a:ext uri="{FF2B5EF4-FFF2-40B4-BE49-F238E27FC236}">
                <a16:creationId xmlns:a16="http://schemas.microsoft.com/office/drawing/2014/main" id="{EA96804C-17EF-FF48-B1B1-4EFC99B04732}"/>
              </a:ext>
            </a:extLst>
          </p:cNvPr>
          <p:cNvSpPr/>
          <p:nvPr/>
        </p:nvSpPr>
        <p:spPr>
          <a:xfrm>
            <a:off x="5246570" y="944347"/>
            <a:ext cx="1762959" cy="1401132"/>
          </a:xfrm>
          <a:prstGeom prst="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Reward/</a:t>
            </a:r>
          </a:p>
          <a:p>
            <a:pPr algn="ctr"/>
            <a:r>
              <a:rPr lang="en-US" dirty="0"/>
              <a:t>Low Execution Risk</a:t>
            </a:r>
          </a:p>
        </p:txBody>
      </p:sp>
      <p:sp>
        <p:nvSpPr>
          <p:cNvPr id="18" name="Rectangle 17">
            <a:extLst>
              <a:ext uri="{FF2B5EF4-FFF2-40B4-BE49-F238E27FC236}">
                <a16:creationId xmlns:a16="http://schemas.microsoft.com/office/drawing/2014/main" id="{729DAB8D-8A65-EF41-8D51-43F4844763D4}"/>
              </a:ext>
            </a:extLst>
          </p:cNvPr>
          <p:cNvSpPr/>
          <p:nvPr/>
        </p:nvSpPr>
        <p:spPr>
          <a:xfrm>
            <a:off x="5287914" y="2629424"/>
            <a:ext cx="1725225" cy="11373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Risk  of  Slow Processing or Denial</a:t>
            </a:r>
          </a:p>
        </p:txBody>
      </p:sp>
    </p:spTree>
    <p:extLst>
      <p:ext uri="{BB962C8B-B14F-4D97-AF65-F5344CB8AC3E}">
        <p14:creationId xmlns:p14="http://schemas.microsoft.com/office/powerpoint/2010/main" val="1660954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8B2A-01D9-0C4D-A8C3-43DB17297166}"/>
              </a:ext>
            </a:extLst>
          </p:cNvPr>
          <p:cNvSpPr>
            <a:spLocks noGrp="1"/>
          </p:cNvSpPr>
          <p:nvPr>
            <p:ph type="title"/>
          </p:nvPr>
        </p:nvSpPr>
        <p:spPr>
          <a:xfrm>
            <a:off x="30114" y="-126119"/>
            <a:ext cx="10515600" cy="1325563"/>
          </a:xfrm>
        </p:spPr>
        <p:txBody>
          <a:bodyPr/>
          <a:lstStyle/>
          <a:p>
            <a:r>
              <a:rPr lang="en-US" dirty="0"/>
              <a:t>The Innovation Process</a:t>
            </a:r>
          </a:p>
        </p:txBody>
      </p:sp>
      <p:sp>
        <p:nvSpPr>
          <p:cNvPr id="9" name="Rectangle 8">
            <a:extLst>
              <a:ext uri="{FF2B5EF4-FFF2-40B4-BE49-F238E27FC236}">
                <a16:creationId xmlns:a16="http://schemas.microsoft.com/office/drawing/2014/main" id="{BFB54E8D-B2FF-D74B-879E-128DE7DE5C10}"/>
              </a:ext>
            </a:extLst>
          </p:cNvPr>
          <p:cNvSpPr/>
          <p:nvPr/>
        </p:nvSpPr>
        <p:spPr>
          <a:xfrm>
            <a:off x="377307" y="3196255"/>
            <a:ext cx="1721639" cy="1373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Design</a:t>
            </a:r>
          </a:p>
        </p:txBody>
      </p:sp>
      <p:sp>
        <p:nvSpPr>
          <p:cNvPr id="10" name="Rectangle 9">
            <a:extLst>
              <a:ext uri="{FF2B5EF4-FFF2-40B4-BE49-F238E27FC236}">
                <a16:creationId xmlns:a16="http://schemas.microsoft.com/office/drawing/2014/main" id="{E148EAE1-0980-EC4E-BD82-7F29D36BE6E4}"/>
              </a:ext>
            </a:extLst>
          </p:cNvPr>
          <p:cNvSpPr/>
          <p:nvPr/>
        </p:nvSpPr>
        <p:spPr>
          <a:xfrm>
            <a:off x="9882376" y="3192729"/>
            <a:ext cx="2132293" cy="14763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Pharma Runs Trial</a:t>
            </a:r>
          </a:p>
        </p:txBody>
      </p:sp>
      <p:sp>
        <p:nvSpPr>
          <p:cNvPr id="11" name="Rectangle 10">
            <a:extLst>
              <a:ext uri="{FF2B5EF4-FFF2-40B4-BE49-F238E27FC236}">
                <a16:creationId xmlns:a16="http://schemas.microsoft.com/office/drawing/2014/main" id="{06FF6A4B-6505-EE43-B2F3-E1C296D3EB71}"/>
              </a:ext>
            </a:extLst>
          </p:cNvPr>
          <p:cNvSpPr/>
          <p:nvPr/>
        </p:nvSpPr>
        <p:spPr>
          <a:xfrm>
            <a:off x="2598384" y="3192729"/>
            <a:ext cx="1721639" cy="13735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Journal Submission</a:t>
            </a:r>
          </a:p>
        </p:txBody>
      </p:sp>
      <p:sp>
        <p:nvSpPr>
          <p:cNvPr id="12" name="Rectangle 11">
            <a:extLst>
              <a:ext uri="{FF2B5EF4-FFF2-40B4-BE49-F238E27FC236}">
                <a16:creationId xmlns:a16="http://schemas.microsoft.com/office/drawing/2014/main" id="{8F88A113-7933-5842-A2B6-7A8CD910AFA9}"/>
              </a:ext>
            </a:extLst>
          </p:cNvPr>
          <p:cNvSpPr/>
          <p:nvPr/>
        </p:nvSpPr>
        <p:spPr>
          <a:xfrm>
            <a:off x="7781974" y="2060762"/>
            <a:ext cx="1705499" cy="11373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Pharma Decisionmakers</a:t>
            </a:r>
          </a:p>
        </p:txBody>
      </p:sp>
      <p:sp>
        <p:nvSpPr>
          <p:cNvPr id="14" name="Rectangle 13">
            <a:extLst>
              <a:ext uri="{FF2B5EF4-FFF2-40B4-BE49-F238E27FC236}">
                <a16:creationId xmlns:a16="http://schemas.microsoft.com/office/drawing/2014/main" id="{02C30381-BC14-B447-9CED-ED4AEAE772C0}"/>
              </a:ext>
            </a:extLst>
          </p:cNvPr>
          <p:cNvSpPr/>
          <p:nvPr/>
        </p:nvSpPr>
        <p:spPr>
          <a:xfrm>
            <a:off x="7888812" y="4800318"/>
            <a:ext cx="1705498" cy="12660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FDA Decisionmakers</a:t>
            </a:r>
          </a:p>
        </p:txBody>
      </p:sp>
      <p:sp>
        <p:nvSpPr>
          <p:cNvPr id="15" name="Rectangle 14">
            <a:extLst>
              <a:ext uri="{FF2B5EF4-FFF2-40B4-BE49-F238E27FC236}">
                <a16:creationId xmlns:a16="http://schemas.microsoft.com/office/drawing/2014/main" id="{EA96804C-17EF-FF48-B1B1-4EFC99B04732}"/>
              </a:ext>
            </a:extLst>
          </p:cNvPr>
          <p:cNvSpPr/>
          <p:nvPr/>
        </p:nvSpPr>
        <p:spPr>
          <a:xfrm>
            <a:off x="5246570" y="944347"/>
            <a:ext cx="1762959" cy="1401132"/>
          </a:xfrm>
          <a:prstGeom prst="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Reward/</a:t>
            </a:r>
          </a:p>
          <a:p>
            <a:pPr algn="ctr"/>
            <a:r>
              <a:rPr lang="en-US" dirty="0"/>
              <a:t>Low Execution Risk</a:t>
            </a:r>
          </a:p>
        </p:txBody>
      </p:sp>
      <p:sp>
        <p:nvSpPr>
          <p:cNvPr id="18" name="Rectangle 17">
            <a:extLst>
              <a:ext uri="{FF2B5EF4-FFF2-40B4-BE49-F238E27FC236}">
                <a16:creationId xmlns:a16="http://schemas.microsoft.com/office/drawing/2014/main" id="{729DAB8D-8A65-EF41-8D51-43F4844763D4}"/>
              </a:ext>
            </a:extLst>
          </p:cNvPr>
          <p:cNvSpPr/>
          <p:nvPr/>
        </p:nvSpPr>
        <p:spPr>
          <a:xfrm>
            <a:off x="5287914" y="2629424"/>
            <a:ext cx="1725225" cy="11373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Risk  of  Slow Processing or Denial</a:t>
            </a:r>
          </a:p>
        </p:txBody>
      </p:sp>
      <p:cxnSp>
        <p:nvCxnSpPr>
          <p:cNvPr id="52" name="Straight Arrow Connector 51">
            <a:extLst>
              <a:ext uri="{FF2B5EF4-FFF2-40B4-BE49-F238E27FC236}">
                <a16:creationId xmlns:a16="http://schemas.microsoft.com/office/drawing/2014/main" id="{265342C6-D63B-D545-BEB8-9319D195C458}"/>
              </a:ext>
            </a:extLst>
          </p:cNvPr>
          <p:cNvCxnSpPr>
            <a:cxnSpLocks/>
          </p:cNvCxnSpPr>
          <p:nvPr/>
        </p:nvCxnSpPr>
        <p:spPr>
          <a:xfrm flipH="1" flipV="1">
            <a:off x="7212772" y="3377167"/>
            <a:ext cx="937469" cy="1192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436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8B2A-01D9-0C4D-A8C3-43DB17297166}"/>
              </a:ext>
            </a:extLst>
          </p:cNvPr>
          <p:cNvSpPr>
            <a:spLocks noGrp="1"/>
          </p:cNvSpPr>
          <p:nvPr>
            <p:ph type="title"/>
          </p:nvPr>
        </p:nvSpPr>
        <p:spPr>
          <a:xfrm>
            <a:off x="30114" y="-126119"/>
            <a:ext cx="10515600" cy="1325563"/>
          </a:xfrm>
        </p:spPr>
        <p:txBody>
          <a:bodyPr/>
          <a:lstStyle/>
          <a:p>
            <a:r>
              <a:rPr lang="en-US" dirty="0"/>
              <a:t>The Innovation Process</a:t>
            </a:r>
          </a:p>
        </p:txBody>
      </p:sp>
      <p:sp>
        <p:nvSpPr>
          <p:cNvPr id="9" name="Rectangle 8">
            <a:extLst>
              <a:ext uri="{FF2B5EF4-FFF2-40B4-BE49-F238E27FC236}">
                <a16:creationId xmlns:a16="http://schemas.microsoft.com/office/drawing/2014/main" id="{BFB54E8D-B2FF-D74B-879E-128DE7DE5C10}"/>
              </a:ext>
            </a:extLst>
          </p:cNvPr>
          <p:cNvSpPr/>
          <p:nvPr/>
        </p:nvSpPr>
        <p:spPr>
          <a:xfrm>
            <a:off x="377307" y="3196255"/>
            <a:ext cx="1721639" cy="1373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Design</a:t>
            </a:r>
          </a:p>
        </p:txBody>
      </p:sp>
      <p:sp>
        <p:nvSpPr>
          <p:cNvPr id="11" name="Rectangle 10">
            <a:extLst>
              <a:ext uri="{FF2B5EF4-FFF2-40B4-BE49-F238E27FC236}">
                <a16:creationId xmlns:a16="http://schemas.microsoft.com/office/drawing/2014/main" id="{06FF6A4B-6505-EE43-B2F3-E1C296D3EB71}"/>
              </a:ext>
            </a:extLst>
          </p:cNvPr>
          <p:cNvSpPr/>
          <p:nvPr/>
        </p:nvSpPr>
        <p:spPr>
          <a:xfrm>
            <a:off x="2598384" y="3192729"/>
            <a:ext cx="1721639" cy="13735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Journal Submission</a:t>
            </a:r>
          </a:p>
        </p:txBody>
      </p:sp>
      <p:sp>
        <p:nvSpPr>
          <p:cNvPr id="12" name="Rectangle 11">
            <a:extLst>
              <a:ext uri="{FF2B5EF4-FFF2-40B4-BE49-F238E27FC236}">
                <a16:creationId xmlns:a16="http://schemas.microsoft.com/office/drawing/2014/main" id="{8F88A113-7933-5842-A2B6-7A8CD910AFA9}"/>
              </a:ext>
            </a:extLst>
          </p:cNvPr>
          <p:cNvSpPr/>
          <p:nvPr/>
        </p:nvSpPr>
        <p:spPr>
          <a:xfrm>
            <a:off x="7781974" y="2060762"/>
            <a:ext cx="1705499" cy="11373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Pharma Decisionmakers</a:t>
            </a:r>
          </a:p>
        </p:txBody>
      </p:sp>
      <p:sp>
        <p:nvSpPr>
          <p:cNvPr id="15" name="Rectangle 14">
            <a:extLst>
              <a:ext uri="{FF2B5EF4-FFF2-40B4-BE49-F238E27FC236}">
                <a16:creationId xmlns:a16="http://schemas.microsoft.com/office/drawing/2014/main" id="{EA96804C-17EF-FF48-B1B1-4EFC99B04732}"/>
              </a:ext>
            </a:extLst>
          </p:cNvPr>
          <p:cNvSpPr/>
          <p:nvPr/>
        </p:nvSpPr>
        <p:spPr>
          <a:xfrm>
            <a:off x="5246570" y="944347"/>
            <a:ext cx="1762959" cy="1401132"/>
          </a:xfrm>
          <a:prstGeom prst="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Reward/</a:t>
            </a:r>
          </a:p>
          <a:p>
            <a:pPr algn="ctr"/>
            <a:r>
              <a:rPr lang="en-US" dirty="0"/>
              <a:t>Low Execution Risk</a:t>
            </a:r>
          </a:p>
        </p:txBody>
      </p:sp>
      <p:sp>
        <p:nvSpPr>
          <p:cNvPr id="16" name="Rectangle 15">
            <a:extLst>
              <a:ext uri="{FF2B5EF4-FFF2-40B4-BE49-F238E27FC236}">
                <a16:creationId xmlns:a16="http://schemas.microsoft.com/office/drawing/2014/main" id="{979554A5-B480-8946-97E9-AE617E0B59F2}"/>
              </a:ext>
            </a:extLst>
          </p:cNvPr>
          <p:cNvSpPr/>
          <p:nvPr/>
        </p:nvSpPr>
        <p:spPr>
          <a:xfrm>
            <a:off x="5287914" y="3987615"/>
            <a:ext cx="1721615" cy="11644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 FDA validation and negotiations</a:t>
            </a:r>
          </a:p>
        </p:txBody>
      </p:sp>
      <p:sp>
        <p:nvSpPr>
          <p:cNvPr id="17" name="Rectangle 16">
            <a:extLst>
              <a:ext uri="{FF2B5EF4-FFF2-40B4-BE49-F238E27FC236}">
                <a16:creationId xmlns:a16="http://schemas.microsoft.com/office/drawing/2014/main" id="{5BFC6B5A-BC9B-DE4E-862C-2138AA0374F1}"/>
              </a:ext>
            </a:extLst>
          </p:cNvPr>
          <p:cNvSpPr/>
          <p:nvPr/>
        </p:nvSpPr>
        <p:spPr>
          <a:xfrm>
            <a:off x="5246570" y="5504544"/>
            <a:ext cx="1705498" cy="12077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 I Error Proof</a:t>
            </a:r>
          </a:p>
        </p:txBody>
      </p:sp>
      <p:sp>
        <p:nvSpPr>
          <p:cNvPr id="18" name="Rectangle 17">
            <a:extLst>
              <a:ext uri="{FF2B5EF4-FFF2-40B4-BE49-F238E27FC236}">
                <a16:creationId xmlns:a16="http://schemas.microsoft.com/office/drawing/2014/main" id="{729DAB8D-8A65-EF41-8D51-43F4844763D4}"/>
              </a:ext>
            </a:extLst>
          </p:cNvPr>
          <p:cNvSpPr/>
          <p:nvPr/>
        </p:nvSpPr>
        <p:spPr>
          <a:xfrm>
            <a:off x="5287914" y="2629424"/>
            <a:ext cx="1725225" cy="11373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Risk  of  Slow Processing or Denial</a:t>
            </a:r>
          </a:p>
        </p:txBody>
      </p:sp>
      <p:cxnSp>
        <p:nvCxnSpPr>
          <p:cNvPr id="52" name="Straight Arrow Connector 51">
            <a:extLst>
              <a:ext uri="{FF2B5EF4-FFF2-40B4-BE49-F238E27FC236}">
                <a16:creationId xmlns:a16="http://schemas.microsoft.com/office/drawing/2014/main" id="{265342C6-D63B-D545-BEB8-9319D195C458}"/>
              </a:ext>
            </a:extLst>
          </p:cNvPr>
          <p:cNvCxnSpPr>
            <a:cxnSpLocks/>
          </p:cNvCxnSpPr>
          <p:nvPr/>
        </p:nvCxnSpPr>
        <p:spPr>
          <a:xfrm flipH="1" flipV="1">
            <a:off x="7212772" y="3377167"/>
            <a:ext cx="937469" cy="1192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E61CD9E-CAFC-5541-A167-B1607288A4E2}"/>
              </a:ext>
            </a:extLst>
          </p:cNvPr>
          <p:cNvSpPr/>
          <p:nvPr/>
        </p:nvSpPr>
        <p:spPr>
          <a:xfrm>
            <a:off x="9882376" y="3192729"/>
            <a:ext cx="2132293" cy="14763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Pharma Runs Trial</a:t>
            </a:r>
          </a:p>
        </p:txBody>
      </p:sp>
      <p:sp>
        <p:nvSpPr>
          <p:cNvPr id="21" name="Rectangle 20">
            <a:extLst>
              <a:ext uri="{FF2B5EF4-FFF2-40B4-BE49-F238E27FC236}">
                <a16:creationId xmlns:a16="http://schemas.microsoft.com/office/drawing/2014/main" id="{3AAEAAA4-A6E5-1249-B304-96DA4B7C7737}"/>
              </a:ext>
            </a:extLst>
          </p:cNvPr>
          <p:cNvSpPr/>
          <p:nvPr/>
        </p:nvSpPr>
        <p:spPr>
          <a:xfrm>
            <a:off x="7888812" y="4800318"/>
            <a:ext cx="1705498" cy="12660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FDA Decisionmakers</a:t>
            </a:r>
          </a:p>
        </p:txBody>
      </p:sp>
    </p:spTree>
    <p:extLst>
      <p:ext uri="{BB962C8B-B14F-4D97-AF65-F5344CB8AC3E}">
        <p14:creationId xmlns:p14="http://schemas.microsoft.com/office/powerpoint/2010/main" val="1871323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8B2A-01D9-0C4D-A8C3-43DB17297166}"/>
              </a:ext>
            </a:extLst>
          </p:cNvPr>
          <p:cNvSpPr>
            <a:spLocks noGrp="1"/>
          </p:cNvSpPr>
          <p:nvPr>
            <p:ph type="title"/>
          </p:nvPr>
        </p:nvSpPr>
        <p:spPr>
          <a:xfrm>
            <a:off x="30114" y="-126119"/>
            <a:ext cx="10515600" cy="1325563"/>
          </a:xfrm>
        </p:spPr>
        <p:txBody>
          <a:bodyPr/>
          <a:lstStyle/>
          <a:p>
            <a:r>
              <a:rPr lang="en-US" dirty="0"/>
              <a:t>The Innovation Process</a:t>
            </a:r>
          </a:p>
        </p:txBody>
      </p:sp>
      <p:sp>
        <p:nvSpPr>
          <p:cNvPr id="9" name="Rectangle 8">
            <a:extLst>
              <a:ext uri="{FF2B5EF4-FFF2-40B4-BE49-F238E27FC236}">
                <a16:creationId xmlns:a16="http://schemas.microsoft.com/office/drawing/2014/main" id="{BFB54E8D-B2FF-D74B-879E-128DE7DE5C10}"/>
              </a:ext>
            </a:extLst>
          </p:cNvPr>
          <p:cNvSpPr/>
          <p:nvPr/>
        </p:nvSpPr>
        <p:spPr>
          <a:xfrm>
            <a:off x="377307" y="3196255"/>
            <a:ext cx="1721639" cy="1373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Design</a:t>
            </a:r>
          </a:p>
        </p:txBody>
      </p:sp>
      <p:sp>
        <p:nvSpPr>
          <p:cNvPr id="11" name="Rectangle 10">
            <a:extLst>
              <a:ext uri="{FF2B5EF4-FFF2-40B4-BE49-F238E27FC236}">
                <a16:creationId xmlns:a16="http://schemas.microsoft.com/office/drawing/2014/main" id="{06FF6A4B-6505-EE43-B2F3-E1C296D3EB71}"/>
              </a:ext>
            </a:extLst>
          </p:cNvPr>
          <p:cNvSpPr/>
          <p:nvPr/>
        </p:nvSpPr>
        <p:spPr>
          <a:xfrm>
            <a:off x="2598384" y="3192729"/>
            <a:ext cx="1721639" cy="13735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Journal Submission</a:t>
            </a:r>
          </a:p>
        </p:txBody>
      </p:sp>
      <p:sp>
        <p:nvSpPr>
          <p:cNvPr id="12" name="Rectangle 11">
            <a:extLst>
              <a:ext uri="{FF2B5EF4-FFF2-40B4-BE49-F238E27FC236}">
                <a16:creationId xmlns:a16="http://schemas.microsoft.com/office/drawing/2014/main" id="{8F88A113-7933-5842-A2B6-7A8CD910AFA9}"/>
              </a:ext>
            </a:extLst>
          </p:cNvPr>
          <p:cNvSpPr/>
          <p:nvPr/>
        </p:nvSpPr>
        <p:spPr>
          <a:xfrm>
            <a:off x="7781974" y="2060762"/>
            <a:ext cx="1705499" cy="11373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Pharma Decisionmakers</a:t>
            </a:r>
          </a:p>
        </p:txBody>
      </p:sp>
      <p:sp>
        <p:nvSpPr>
          <p:cNvPr id="15" name="Rectangle 14">
            <a:extLst>
              <a:ext uri="{FF2B5EF4-FFF2-40B4-BE49-F238E27FC236}">
                <a16:creationId xmlns:a16="http://schemas.microsoft.com/office/drawing/2014/main" id="{EA96804C-17EF-FF48-B1B1-4EFC99B04732}"/>
              </a:ext>
            </a:extLst>
          </p:cNvPr>
          <p:cNvSpPr/>
          <p:nvPr/>
        </p:nvSpPr>
        <p:spPr>
          <a:xfrm>
            <a:off x="5246570" y="944347"/>
            <a:ext cx="1762959" cy="1401132"/>
          </a:xfrm>
          <a:prstGeom prst="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Reward/</a:t>
            </a:r>
          </a:p>
          <a:p>
            <a:pPr algn="ctr"/>
            <a:r>
              <a:rPr lang="en-US" dirty="0"/>
              <a:t>Low Execution Risk</a:t>
            </a:r>
          </a:p>
        </p:txBody>
      </p:sp>
      <p:sp>
        <p:nvSpPr>
          <p:cNvPr id="16" name="Rectangle 15">
            <a:extLst>
              <a:ext uri="{FF2B5EF4-FFF2-40B4-BE49-F238E27FC236}">
                <a16:creationId xmlns:a16="http://schemas.microsoft.com/office/drawing/2014/main" id="{979554A5-B480-8946-97E9-AE617E0B59F2}"/>
              </a:ext>
            </a:extLst>
          </p:cNvPr>
          <p:cNvSpPr/>
          <p:nvPr/>
        </p:nvSpPr>
        <p:spPr>
          <a:xfrm>
            <a:off x="5287914" y="3987615"/>
            <a:ext cx="1721615" cy="11644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 FDA validation and negotiations</a:t>
            </a:r>
          </a:p>
        </p:txBody>
      </p:sp>
      <p:sp>
        <p:nvSpPr>
          <p:cNvPr id="17" name="Rectangle 16">
            <a:extLst>
              <a:ext uri="{FF2B5EF4-FFF2-40B4-BE49-F238E27FC236}">
                <a16:creationId xmlns:a16="http://schemas.microsoft.com/office/drawing/2014/main" id="{5BFC6B5A-BC9B-DE4E-862C-2138AA0374F1}"/>
              </a:ext>
            </a:extLst>
          </p:cNvPr>
          <p:cNvSpPr/>
          <p:nvPr/>
        </p:nvSpPr>
        <p:spPr>
          <a:xfrm>
            <a:off x="5246570" y="5504544"/>
            <a:ext cx="1705498" cy="12077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 I Error Proof</a:t>
            </a:r>
          </a:p>
        </p:txBody>
      </p:sp>
      <p:sp>
        <p:nvSpPr>
          <p:cNvPr id="18" name="Rectangle 17">
            <a:extLst>
              <a:ext uri="{FF2B5EF4-FFF2-40B4-BE49-F238E27FC236}">
                <a16:creationId xmlns:a16="http://schemas.microsoft.com/office/drawing/2014/main" id="{729DAB8D-8A65-EF41-8D51-43F4844763D4}"/>
              </a:ext>
            </a:extLst>
          </p:cNvPr>
          <p:cNvSpPr/>
          <p:nvPr/>
        </p:nvSpPr>
        <p:spPr>
          <a:xfrm>
            <a:off x="5287914" y="2629424"/>
            <a:ext cx="1725225" cy="11373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Risk  of  Slow Processing or Denial</a:t>
            </a:r>
          </a:p>
        </p:txBody>
      </p:sp>
      <p:cxnSp>
        <p:nvCxnSpPr>
          <p:cNvPr id="52" name="Straight Arrow Connector 51">
            <a:extLst>
              <a:ext uri="{FF2B5EF4-FFF2-40B4-BE49-F238E27FC236}">
                <a16:creationId xmlns:a16="http://schemas.microsoft.com/office/drawing/2014/main" id="{265342C6-D63B-D545-BEB8-9319D195C458}"/>
              </a:ext>
            </a:extLst>
          </p:cNvPr>
          <p:cNvCxnSpPr>
            <a:cxnSpLocks/>
          </p:cNvCxnSpPr>
          <p:nvPr/>
        </p:nvCxnSpPr>
        <p:spPr>
          <a:xfrm flipH="1" flipV="1">
            <a:off x="7212772" y="3377167"/>
            <a:ext cx="937469" cy="1192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E61CD9E-CAFC-5541-A167-B1607288A4E2}"/>
              </a:ext>
            </a:extLst>
          </p:cNvPr>
          <p:cNvSpPr/>
          <p:nvPr/>
        </p:nvSpPr>
        <p:spPr>
          <a:xfrm>
            <a:off x="9882376" y="3192729"/>
            <a:ext cx="2132293" cy="14763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Pharma Runs Trial</a:t>
            </a:r>
          </a:p>
        </p:txBody>
      </p:sp>
      <p:sp>
        <p:nvSpPr>
          <p:cNvPr id="20" name="Rectangle 19">
            <a:extLst>
              <a:ext uri="{FF2B5EF4-FFF2-40B4-BE49-F238E27FC236}">
                <a16:creationId xmlns:a16="http://schemas.microsoft.com/office/drawing/2014/main" id="{11829285-EF83-4346-9758-3D12D16608AF}"/>
              </a:ext>
            </a:extLst>
          </p:cNvPr>
          <p:cNvSpPr/>
          <p:nvPr/>
        </p:nvSpPr>
        <p:spPr>
          <a:xfrm>
            <a:off x="7888812" y="4800318"/>
            <a:ext cx="1705498" cy="12660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Persuade FDA Decisionmakers</a:t>
            </a:r>
          </a:p>
        </p:txBody>
      </p:sp>
      <p:cxnSp>
        <p:nvCxnSpPr>
          <p:cNvPr id="14" name="Straight Arrow Connector 13">
            <a:extLst>
              <a:ext uri="{FF2B5EF4-FFF2-40B4-BE49-F238E27FC236}">
                <a16:creationId xmlns:a16="http://schemas.microsoft.com/office/drawing/2014/main" id="{DA8ABA64-EFE2-234A-AD4E-28EE9C3D4FBB}"/>
              </a:ext>
            </a:extLst>
          </p:cNvPr>
          <p:cNvCxnSpPr>
            <a:cxnSpLocks/>
          </p:cNvCxnSpPr>
          <p:nvPr/>
        </p:nvCxnSpPr>
        <p:spPr>
          <a:xfrm flipH="1" flipV="1">
            <a:off x="1817243" y="4786258"/>
            <a:ext cx="3261132" cy="1635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E33F53-D632-8243-AE2B-10CA357BC4A7}"/>
              </a:ext>
            </a:extLst>
          </p:cNvPr>
          <p:cNvCxnSpPr>
            <a:cxnSpLocks/>
          </p:cNvCxnSpPr>
          <p:nvPr/>
        </p:nvCxnSpPr>
        <p:spPr>
          <a:xfrm flipH="1" flipV="1">
            <a:off x="2210422" y="4753813"/>
            <a:ext cx="2962985" cy="37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303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33913</TotalTime>
  <Words>3953</Words>
  <Application>Microsoft Macintosh PowerPoint</Application>
  <PresentationFormat>Widescreen</PresentationFormat>
  <Paragraphs>364</Paragraphs>
  <Slides>55</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Cambria Math</vt:lpstr>
      <vt:lpstr>Office Theme</vt:lpstr>
      <vt:lpstr>A Rigorous Framework for Trial Design via Simulation</vt:lpstr>
      <vt:lpstr>The Innovation Process for New Designs? </vt:lpstr>
      <vt:lpstr>The Innovation Process</vt:lpstr>
      <vt:lpstr>The Innovation Process</vt:lpstr>
      <vt:lpstr>The Innovation Process</vt:lpstr>
      <vt:lpstr>The Innovation Process</vt:lpstr>
      <vt:lpstr>The Innovation Process</vt:lpstr>
      <vt:lpstr>The Innovation Process</vt:lpstr>
      <vt:lpstr>The Innovation Process</vt:lpstr>
      <vt:lpstr>The Innovation Process</vt:lpstr>
      <vt:lpstr>Simulation shortens the innovation pipeline</vt:lpstr>
      <vt:lpstr>PowerPoint Presentation</vt:lpstr>
      <vt:lpstr>(Lifted from FDA website – John Scott, 2018)</vt:lpstr>
      <vt:lpstr>PowerPoint Presentation</vt:lpstr>
      <vt:lpstr>PowerPoint Presentation</vt:lpstr>
      <vt:lpstr>PowerPoint Presentation</vt:lpstr>
      <vt:lpstr>A Rigorous Framework for Type I Error Control in Complex Trial Design</vt:lpstr>
      <vt:lpstr>Roadmap for the Talk: </vt:lpstr>
      <vt:lpstr>Consider the most basic test</vt:lpstr>
      <vt:lpstr>Consider the most basic test</vt:lpstr>
      <vt:lpstr>Zoom in on Type I Error near the Ho boundary</vt:lpstr>
      <vt:lpstr>Assume we know the exact Type I Error only at a few points…</vt:lpstr>
      <vt:lpstr>Assume we know the exact Type I Error only at a few points…</vt:lpstr>
      <vt:lpstr>Assume we know the true derivative of Type I Error at those points too</vt:lpstr>
      <vt:lpstr>First-order approximation is close but not conservative</vt:lpstr>
      <vt:lpstr>Taylor’s Theorem Describes the Error</vt:lpstr>
      <vt:lpstr>But using a worst-case bound on the second derivative, we get a conservative approximation</vt:lpstr>
      <vt:lpstr>Double the number of simulation points</vt:lpstr>
      <vt:lpstr>Double the number of simulation points</vt:lpstr>
      <vt:lpstr>Double the number of simulation points</vt:lpstr>
      <vt:lpstr>Double the number of simulation points</vt:lpstr>
      <vt:lpstr>Monte Carlo simulations leaves uncertainty</vt:lpstr>
      <vt:lpstr>Monte Carlo simulations leaves uncertainty</vt:lpstr>
      <vt:lpstr>Key Steps:</vt:lpstr>
      <vt:lpstr>Example: FWER for Two Arms</vt:lpstr>
      <vt:lpstr>Our 99% confidence upper bound</vt:lpstr>
      <vt:lpstr>Adaptive Trial Example: Thompson Sampling</vt:lpstr>
      <vt:lpstr>Setting: Data is Exponential Family</vt:lpstr>
      <vt:lpstr>Assumptions</vt:lpstr>
      <vt:lpstr>Challenges</vt:lpstr>
      <vt:lpstr>A possible workflow issue?</vt:lpstr>
      <vt:lpstr>Solution:</vt:lpstr>
      <vt:lpstr>Flexible re-design</vt:lpstr>
      <vt:lpstr>Takeaways from FDA / Next Steps</vt:lpstr>
      <vt:lpstr>Questions</vt:lpstr>
      <vt:lpstr>Questions for you:</vt:lpstr>
      <vt:lpstr>Reference Math Slides</vt:lpstr>
      <vt:lpstr>Underlying Idea: Taylor Expansion</vt:lpstr>
      <vt:lpstr>Monte Carlo on grid points</vt:lpstr>
      <vt:lpstr>Bounding f(θ_j) </vt:lpstr>
      <vt:lpstr>What about ∇f(θ_j) ?</vt:lpstr>
      <vt:lpstr>Divide and conquer to bound the worst cases over the grid-rectangle R_j</vt:lpstr>
      <vt:lpstr>What about      ?</vt:lpstr>
      <vt:lpstr>What about      ?</vt:lpstr>
      <vt:lpstr>Further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Sklar €</dc:creator>
  <cp:lastModifiedBy>Michael Sklar €</cp:lastModifiedBy>
  <cp:revision>401</cp:revision>
  <dcterms:created xsi:type="dcterms:W3CDTF">2021-04-20T05:29:16Z</dcterms:created>
  <dcterms:modified xsi:type="dcterms:W3CDTF">2021-10-23T08:11:02Z</dcterms:modified>
</cp:coreProperties>
</file>